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</p:sldIdLst>
  <p:sldSz cx="7772400" cy="10058400"/>
  <p:notesSz cx="7772400" cy="10058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902004" y="9420056"/>
            <a:ext cx="704850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78117" y="9420056"/>
            <a:ext cx="633729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2.xml"/><Relationship Id="rId3" Type="http://schemas.openxmlformats.org/officeDocument/2006/relationships/slide" Target="slide4.xml"/><Relationship Id="rId4" Type="http://schemas.openxmlformats.org/officeDocument/2006/relationships/slide" Target="slide7.xml"/><Relationship Id="rId5" Type="http://schemas.openxmlformats.org/officeDocument/2006/relationships/slide" Target="slide9.xml"/><Relationship Id="rId6" Type="http://schemas.openxmlformats.org/officeDocument/2006/relationships/slide" Target="slide11.xml"/><Relationship Id="rId7" Type="http://schemas.openxmlformats.org/officeDocument/2006/relationships/slide" Target="slide12.xml"/><Relationship Id="rId8" Type="http://schemas.openxmlformats.org/officeDocument/2006/relationships/slide" Target="slide13.xml"/><Relationship Id="rId9" Type="http://schemas.openxmlformats.org/officeDocument/2006/relationships/slide" Target="slide14.xml"/><Relationship Id="rId10" Type="http://schemas.openxmlformats.org/officeDocument/2006/relationships/slide" Target="slide16.xml"/><Relationship Id="rId11" Type="http://schemas.openxmlformats.org/officeDocument/2006/relationships/slide" Target="slide18.xml"/><Relationship Id="rId12" Type="http://schemas.openxmlformats.org/officeDocument/2006/relationships/slide" Target="slide20.xml"/><Relationship Id="rId13" Type="http://schemas.openxmlformats.org/officeDocument/2006/relationships/slide" Target="slide21.xml"/><Relationship Id="rId14" Type="http://schemas.openxmlformats.org/officeDocument/2006/relationships/slide" Target="slide22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affiliations.weill.cornell.edu/" TargetMode="Externa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ww.med.cornell.edu/ofa" TargetMode="Externa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://weill.cornell.edu/utilities/affiliations.html" TargetMode="Externa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1042161"/>
            <a:ext cx="5965825" cy="563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4445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Arial"/>
                <a:cs typeface="Arial"/>
              </a:rPr>
              <a:t>SECTION</a:t>
            </a:r>
            <a:r>
              <a:rPr dirty="0" sz="1400" spc="-6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II</a:t>
            </a:r>
            <a:endParaRPr sz="1400">
              <a:latin typeface="Arial"/>
              <a:cs typeface="Arial"/>
            </a:endParaRPr>
          </a:p>
          <a:p>
            <a:pPr marL="12700" marR="6985" indent="795020">
              <a:lnSpc>
                <a:spcPct val="186300"/>
              </a:lnSpc>
              <a:spcBef>
                <a:spcPts val="509"/>
              </a:spcBef>
            </a:pPr>
            <a:r>
              <a:rPr dirty="0" sz="1200" b="1">
                <a:latin typeface="Arial"/>
                <a:cs typeface="Arial"/>
              </a:rPr>
              <a:t>Appointment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Promotion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Non-</a:t>
            </a:r>
            <a:r>
              <a:rPr dirty="0" sz="1200" b="1">
                <a:latin typeface="Arial"/>
                <a:cs typeface="Arial"/>
              </a:rPr>
              <a:t>Faculty,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Academic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Staff </a:t>
            </a:r>
            <a:r>
              <a:rPr dirty="0" sz="1200" spc="-10" b="1">
                <a:latin typeface="Arial"/>
                <a:cs typeface="Arial"/>
                <a:hlinkClick r:id="rId2" action="ppaction://hlinksldjump"/>
              </a:rPr>
              <a:t>Introduction</a:t>
            </a:r>
            <a:r>
              <a:rPr dirty="0" sz="1200" spc="160" b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2" action="ppaction://hlinksldjump"/>
              </a:rPr>
              <a:t>...................................................................................................................</a:t>
            </a:r>
            <a:r>
              <a:rPr dirty="0" sz="1200" spc="50" b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1200" spc="-50" b="1">
                <a:latin typeface="Arial"/>
                <a:cs typeface="Arial"/>
                <a:hlinkClick r:id="rId2" action="ppaction://hlinksldjump"/>
              </a:rPr>
              <a:t>1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  <a:hlinkClick r:id="rId3" action="ppaction://hlinksldjump"/>
              </a:rPr>
              <a:t>Criteria</a:t>
            </a:r>
            <a:r>
              <a:rPr dirty="0" sz="1200" spc="40" b="1"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3" action="ppaction://hlinksldjump"/>
              </a:rPr>
              <a:t>for</a:t>
            </a:r>
            <a:r>
              <a:rPr dirty="0" sz="1200" spc="35" b="1"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3" action="ppaction://hlinksldjump"/>
              </a:rPr>
              <a:t>Appointment</a:t>
            </a:r>
            <a:r>
              <a:rPr dirty="0" sz="1200" spc="35" b="1"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3" action="ppaction://hlinksldjump"/>
              </a:rPr>
              <a:t>and</a:t>
            </a:r>
            <a:r>
              <a:rPr dirty="0" sz="1200" spc="35" b="1"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3" action="ppaction://hlinksldjump"/>
              </a:rPr>
              <a:t>Promotion.....................................................................</a:t>
            </a:r>
            <a:r>
              <a:rPr dirty="0" sz="1200" spc="-120" b="1"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1200" spc="-50" b="1">
                <a:latin typeface="Arial"/>
                <a:cs typeface="Arial"/>
                <a:hlinkClick r:id="rId3" action="ppaction://hlinksldjump"/>
              </a:rPr>
              <a:t>3</a:t>
            </a:r>
            <a:endParaRPr sz="1200">
              <a:latin typeface="Arial"/>
              <a:cs typeface="Arial"/>
            </a:endParaRPr>
          </a:p>
          <a:p>
            <a:pPr marL="12700" marR="6985">
              <a:lnSpc>
                <a:spcPct val="179200"/>
              </a:lnSpc>
            </a:pPr>
            <a:r>
              <a:rPr dirty="0" sz="1200" b="1">
                <a:latin typeface="Arial"/>
                <a:cs typeface="Arial"/>
                <a:hlinkClick r:id="rId4" action="ppaction://hlinksldjump"/>
              </a:rPr>
              <a:t>Procedures</a:t>
            </a:r>
            <a:r>
              <a:rPr dirty="0" sz="1200" spc="5" b="1">
                <a:latin typeface="Arial"/>
                <a:cs typeface="Arial"/>
                <a:hlinkClick r:id="rId4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4" action="ppaction://hlinksldjump"/>
              </a:rPr>
              <a:t>for Appointment and Promotion</a:t>
            </a:r>
            <a:r>
              <a:rPr dirty="0" sz="1200" spc="-10" b="1">
                <a:latin typeface="Arial"/>
                <a:cs typeface="Arial"/>
                <a:hlinkClick r:id="rId4" action="ppaction://hlinksldjump"/>
              </a:rPr>
              <a:t> .............................................................</a:t>
            </a:r>
            <a:r>
              <a:rPr dirty="0" sz="1200" spc="-140" b="1">
                <a:latin typeface="Arial"/>
                <a:cs typeface="Arial"/>
                <a:hlinkClick r:id="rId4" action="ppaction://hlinksldjump"/>
              </a:rPr>
              <a:t> </a:t>
            </a:r>
            <a:r>
              <a:rPr dirty="0" sz="1200" spc="-50" b="1">
                <a:latin typeface="Arial"/>
                <a:cs typeface="Arial"/>
                <a:hlinkClick r:id="rId4" action="ppaction://hlinksldjump"/>
              </a:rPr>
              <a:t>6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  <a:hlinkClick r:id="rId5" action="ppaction://hlinksldjump"/>
              </a:rPr>
              <a:t>Terms</a:t>
            </a:r>
            <a:r>
              <a:rPr dirty="0" sz="1200" spc="110" b="1">
                <a:latin typeface="Arial"/>
                <a:cs typeface="Arial"/>
                <a:hlinkClick r:id="rId5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5" action="ppaction://hlinksldjump"/>
              </a:rPr>
              <a:t>of</a:t>
            </a:r>
            <a:r>
              <a:rPr dirty="0" sz="1200" spc="100" b="1">
                <a:latin typeface="Arial"/>
                <a:cs typeface="Arial"/>
                <a:hlinkClick r:id="rId5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5" action="ppaction://hlinksldjump"/>
              </a:rPr>
              <a:t>Appointment</a:t>
            </a:r>
            <a:r>
              <a:rPr dirty="0" sz="1200" spc="-114" b="1">
                <a:latin typeface="Arial"/>
                <a:cs typeface="Arial"/>
                <a:hlinkClick r:id="rId5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5" action="ppaction://hlinksldjump"/>
              </a:rPr>
              <a:t>..................................................................................................</a:t>
            </a:r>
            <a:r>
              <a:rPr dirty="0" sz="1200" spc="-80" b="1">
                <a:latin typeface="Arial"/>
                <a:cs typeface="Arial"/>
                <a:hlinkClick r:id="rId5" action="ppaction://hlinksldjump"/>
              </a:rPr>
              <a:t> </a:t>
            </a:r>
            <a:r>
              <a:rPr dirty="0" sz="1200" spc="-50" b="1">
                <a:latin typeface="Arial"/>
                <a:cs typeface="Arial"/>
                <a:hlinkClick r:id="rId5" action="ppaction://hlinksldjump"/>
              </a:rPr>
              <a:t>8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200" b="1">
                <a:latin typeface="Arial"/>
                <a:cs typeface="Arial"/>
                <a:hlinkClick r:id="rId6" action="ppaction://hlinksldjump"/>
              </a:rPr>
              <a:t>Renewal</a:t>
            </a:r>
            <a:r>
              <a:rPr dirty="0" sz="1200" spc="90" b="1">
                <a:latin typeface="Arial"/>
                <a:cs typeface="Arial"/>
                <a:hlinkClick r:id="rId6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6" action="ppaction://hlinksldjump"/>
              </a:rPr>
              <a:t>of</a:t>
            </a:r>
            <a:r>
              <a:rPr dirty="0" sz="1200" spc="90" b="1">
                <a:latin typeface="Arial"/>
                <a:cs typeface="Arial"/>
                <a:hlinkClick r:id="rId6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6" action="ppaction://hlinksldjump"/>
              </a:rPr>
              <a:t>Appointment</a:t>
            </a:r>
            <a:r>
              <a:rPr dirty="0" sz="1200" spc="-35" b="1">
                <a:latin typeface="Arial"/>
                <a:cs typeface="Arial"/>
                <a:hlinkClick r:id="rId6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6" action="ppaction://hlinksldjump"/>
              </a:rPr>
              <a:t>............................................................................................</a:t>
            </a:r>
            <a:r>
              <a:rPr dirty="0" sz="1200" spc="-70" b="1">
                <a:latin typeface="Arial"/>
                <a:cs typeface="Arial"/>
                <a:hlinkClick r:id="rId6" action="ppaction://hlinksldjump"/>
              </a:rPr>
              <a:t> </a:t>
            </a:r>
            <a:r>
              <a:rPr dirty="0" sz="1200" spc="-25" b="1">
                <a:latin typeface="Arial"/>
                <a:cs typeface="Arial"/>
                <a:hlinkClick r:id="rId6" action="ppaction://hlinksldjump"/>
              </a:rPr>
              <a:t>10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200" b="1">
                <a:latin typeface="Arial"/>
                <a:cs typeface="Arial"/>
                <a:hlinkClick r:id="rId7" action="ppaction://hlinksldjump"/>
              </a:rPr>
              <a:t>Notification</a:t>
            </a:r>
            <a:r>
              <a:rPr dirty="0" sz="1200" spc="25" b="1">
                <a:latin typeface="Arial"/>
                <a:cs typeface="Arial"/>
                <a:hlinkClick r:id="rId7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7" action="ppaction://hlinksldjump"/>
              </a:rPr>
              <a:t>of</a:t>
            </a:r>
            <a:r>
              <a:rPr dirty="0" sz="1200" spc="25" b="1">
                <a:latin typeface="Arial"/>
                <a:cs typeface="Arial"/>
                <a:hlinkClick r:id="rId7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7" action="ppaction://hlinksldjump"/>
              </a:rPr>
              <a:t>Non-</a:t>
            </a:r>
            <a:r>
              <a:rPr dirty="0" sz="1200" b="1">
                <a:latin typeface="Arial"/>
                <a:cs typeface="Arial"/>
                <a:hlinkClick r:id="rId7" action="ppaction://hlinksldjump"/>
              </a:rPr>
              <a:t>Renewal</a:t>
            </a:r>
            <a:r>
              <a:rPr dirty="0" sz="1200" spc="30" b="1">
                <a:latin typeface="Arial"/>
                <a:cs typeface="Arial"/>
                <a:hlinkClick r:id="rId7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7" action="ppaction://hlinksldjump"/>
              </a:rPr>
              <a:t>of</a:t>
            </a:r>
            <a:r>
              <a:rPr dirty="0" sz="1200" spc="25" b="1">
                <a:latin typeface="Arial"/>
                <a:cs typeface="Arial"/>
                <a:hlinkClick r:id="rId7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7" action="ppaction://hlinksldjump"/>
              </a:rPr>
              <a:t>Appointment</a:t>
            </a:r>
            <a:r>
              <a:rPr dirty="0" sz="1200" spc="-130" b="1">
                <a:latin typeface="Arial"/>
                <a:cs typeface="Arial"/>
                <a:hlinkClick r:id="rId7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7" action="ppaction://hlinksldjump"/>
              </a:rPr>
              <a:t>...........................................................</a:t>
            </a:r>
            <a:r>
              <a:rPr dirty="0" sz="1200" spc="-105" b="1">
                <a:latin typeface="Arial"/>
                <a:cs typeface="Arial"/>
                <a:hlinkClick r:id="rId7" action="ppaction://hlinksldjump"/>
              </a:rPr>
              <a:t> </a:t>
            </a:r>
            <a:r>
              <a:rPr dirty="0" sz="1200" spc="-25" b="1">
                <a:latin typeface="Arial"/>
                <a:cs typeface="Arial"/>
                <a:hlinkClick r:id="rId7" action="ppaction://hlinksldjump"/>
              </a:rPr>
              <a:t>11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200" b="1">
                <a:latin typeface="Arial"/>
                <a:cs typeface="Arial"/>
                <a:hlinkClick r:id="rId8" action="ppaction://hlinksldjump"/>
              </a:rPr>
              <a:t>Appointment</a:t>
            </a:r>
            <a:r>
              <a:rPr dirty="0" sz="1200" spc="20" b="1">
                <a:latin typeface="Arial"/>
                <a:cs typeface="Arial"/>
                <a:hlinkClick r:id="rId8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8" action="ppaction://hlinksldjump"/>
              </a:rPr>
              <a:t>of</a:t>
            </a:r>
            <a:r>
              <a:rPr dirty="0" sz="1200" spc="30" b="1">
                <a:latin typeface="Arial"/>
                <a:cs typeface="Arial"/>
                <a:hlinkClick r:id="rId8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8" action="ppaction://hlinksldjump"/>
              </a:rPr>
              <a:t>Part-</a:t>
            </a:r>
            <a:r>
              <a:rPr dirty="0" sz="1200" b="1">
                <a:latin typeface="Arial"/>
                <a:cs typeface="Arial"/>
                <a:hlinkClick r:id="rId8" action="ppaction://hlinksldjump"/>
              </a:rPr>
              <a:t>Time</a:t>
            </a:r>
            <a:r>
              <a:rPr dirty="0" sz="1200" spc="25" b="1">
                <a:latin typeface="Arial"/>
                <a:cs typeface="Arial"/>
                <a:hlinkClick r:id="rId8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8" action="ppaction://hlinksldjump"/>
              </a:rPr>
              <a:t>Non-</a:t>
            </a:r>
            <a:r>
              <a:rPr dirty="0" sz="1200" b="1">
                <a:latin typeface="Arial"/>
                <a:cs typeface="Arial"/>
                <a:hlinkClick r:id="rId8" action="ppaction://hlinksldjump"/>
              </a:rPr>
              <a:t>Faculty</a:t>
            </a:r>
            <a:r>
              <a:rPr dirty="0" sz="1200" spc="30" b="1">
                <a:latin typeface="Arial"/>
                <a:cs typeface="Arial"/>
                <a:hlinkClick r:id="rId8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8" action="ppaction://hlinksldjump"/>
              </a:rPr>
              <a:t>Academic</a:t>
            </a:r>
            <a:r>
              <a:rPr dirty="0" sz="1200" spc="25" b="1">
                <a:latin typeface="Arial"/>
                <a:cs typeface="Arial"/>
                <a:hlinkClick r:id="rId8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8" action="ppaction://hlinksldjump"/>
              </a:rPr>
              <a:t>Staff..........................................</a:t>
            </a:r>
            <a:r>
              <a:rPr dirty="0" sz="1200" spc="-114" b="1">
                <a:latin typeface="Arial"/>
                <a:cs typeface="Arial"/>
                <a:hlinkClick r:id="rId8" action="ppaction://hlinksldjump"/>
              </a:rPr>
              <a:t> </a:t>
            </a:r>
            <a:r>
              <a:rPr dirty="0" sz="1200" spc="-25" b="1">
                <a:latin typeface="Arial"/>
                <a:cs typeface="Arial"/>
                <a:hlinkClick r:id="rId8" action="ppaction://hlinksldjump"/>
              </a:rPr>
              <a:t>12</a:t>
            </a: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  <a:spcBef>
                <a:spcPts val="1235"/>
              </a:spcBef>
            </a:pPr>
            <a:r>
              <a:rPr dirty="0" sz="1200" b="1">
                <a:latin typeface="Arial"/>
                <a:cs typeface="Arial"/>
                <a:hlinkClick r:id="rId9" action="ppaction://hlinksldjump"/>
              </a:rPr>
              <a:t>Waiver</a:t>
            </a:r>
            <a:r>
              <a:rPr dirty="0" sz="1200" spc="-35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9" action="ppaction://hlinksldjump"/>
              </a:rPr>
              <a:t>of</a:t>
            </a:r>
            <a:r>
              <a:rPr dirty="0" sz="1200" spc="-40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9" action="ppaction://hlinksldjump"/>
              </a:rPr>
              <a:t>Requirement</a:t>
            </a:r>
            <a:r>
              <a:rPr dirty="0" sz="1200" spc="-40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9" action="ppaction://hlinksldjump"/>
              </a:rPr>
              <a:t>for</a:t>
            </a:r>
            <a:r>
              <a:rPr dirty="0" sz="1200" spc="-40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9" action="ppaction://hlinksldjump"/>
              </a:rPr>
              <a:t>a</a:t>
            </a:r>
            <a:r>
              <a:rPr dirty="0" sz="1200" spc="-35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9" action="ppaction://hlinksldjump"/>
              </a:rPr>
              <a:t>Cornell</a:t>
            </a:r>
            <a:r>
              <a:rPr dirty="0" sz="1200" spc="-35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9" action="ppaction://hlinksldjump"/>
              </a:rPr>
              <a:t>University</a:t>
            </a:r>
            <a:r>
              <a:rPr dirty="0" sz="1200" spc="-40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9" action="ppaction://hlinksldjump"/>
              </a:rPr>
              <a:t>Appointment</a:t>
            </a:r>
            <a:r>
              <a:rPr dirty="0" sz="1200" spc="-35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9" action="ppaction://hlinksldjump"/>
              </a:rPr>
              <a:t>for</a:t>
            </a:r>
            <a:r>
              <a:rPr dirty="0" sz="1200" spc="-40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9" action="ppaction://hlinksldjump"/>
              </a:rPr>
              <a:t>Appointment</a:t>
            </a:r>
            <a:r>
              <a:rPr dirty="0" sz="1200" spc="-40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spc="-25" b="1">
                <a:latin typeface="Arial"/>
                <a:cs typeface="Arial"/>
                <a:hlinkClick r:id="rId9" action="ppaction://hlinksldjump"/>
              </a:rPr>
              <a:t>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  <a:hlinkClick r:id="rId9" action="ppaction://hlinksldjump"/>
              </a:rPr>
              <a:t>the</a:t>
            </a:r>
            <a:r>
              <a:rPr dirty="0" sz="1200" spc="155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9" action="ppaction://hlinksldjump"/>
              </a:rPr>
              <a:t>Medical</a:t>
            </a:r>
            <a:r>
              <a:rPr dirty="0" sz="1200" spc="145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9" action="ppaction://hlinksldjump"/>
              </a:rPr>
              <a:t>Staff..........................................................................................................</a:t>
            </a:r>
            <a:r>
              <a:rPr dirty="0" sz="1200" spc="-30" b="1">
                <a:latin typeface="Arial"/>
                <a:cs typeface="Arial"/>
                <a:hlinkClick r:id="rId9" action="ppaction://hlinksldjump"/>
              </a:rPr>
              <a:t> </a:t>
            </a:r>
            <a:r>
              <a:rPr dirty="0" sz="1200" spc="-25" b="1">
                <a:latin typeface="Arial"/>
                <a:cs typeface="Arial"/>
                <a:hlinkClick r:id="rId9" action="ppaction://hlinksldjump"/>
              </a:rPr>
              <a:t>13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sz="1200" spc="-10" b="1">
                <a:latin typeface="Arial"/>
                <a:cs typeface="Arial"/>
                <a:hlinkClick r:id="rId10" action="ppaction://hlinksldjump"/>
              </a:rPr>
              <a:t>Nepotism......................................................................................................................</a:t>
            </a:r>
            <a:r>
              <a:rPr dirty="0" sz="1200" spc="395" b="1">
                <a:latin typeface="Arial"/>
                <a:cs typeface="Arial"/>
                <a:hlinkClick r:id="rId10" action="ppaction://hlinksldjump"/>
              </a:rPr>
              <a:t> </a:t>
            </a:r>
            <a:r>
              <a:rPr dirty="0" sz="1200" spc="-25" b="1">
                <a:latin typeface="Arial"/>
                <a:cs typeface="Arial"/>
                <a:hlinkClick r:id="rId10" action="ppaction://hlinksldjump"/>
              </a:rPr>
              <a:t>15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200" b="1">
                <a:latin typeface="Arial"/>
                <a:cs typeface="Arial"/>
                <a:hlinkClick r:id="rId11" action="ppaction://hlinksldjump"/>
              </a:rPr>
              <a:t>Letter</a:t>
            </a:r>
            <a:r>
              <a:rPr dirty="0" sz="1200" spc="165" b="1">
                <a:latin typeface="Arial"/>
                <a:cs typeface="Arial"/>
                <a:hlinkClick r:id="rId11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1" action="ppaction://hlinksldjump"/>
              </a:rPr>
              <a:t>of</a:t>
            </a:r>
            <a:r>
              <a:rPr dirty="0" sz="1200" spc="160" b="1">
                <a:latin typeface="Arial"/>
                <a:cs typeface="Arial"/>
                <a:hlinkClick r:id="rId11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11" action="ppaction://hlinksldjump"/>
              </a:rPr>
              <a:t>Appointment.................................................................................................</a:t>
            </a:r>
            <a:r>
              <a:rPr dirty="0" sz="1200" spc="-35" b="1">
                <a:latin typeface="Arial"/>
                <a:cs typeface="Arial"/>
                <a:hlinkClick r:id="rId11" action="ppaction://hlinksldjump"/>
              </a:rPr>
              <a:t> </a:t>
            </a:r>
            <a:r>
              <a:rPr dirty="0" sz="1200" spc="-25" b="1">
                <a:latin typeface="Arial"/>
                <a:cs typeface="Arial"/>
                <a:hlinkClick r:id="rId11" action="ppaction://hlinksldjump"/>
              </a:rPr>
              <a:t>17</a:t>
            </a:r>
            <a:endParaRPr sz="1200">
              <a:latin typeface="Arial"/>
              <a:cs typeface="Arial"/>
            </a:endParaRPr>
          </a:p>
          <a:p>
            <a:pPr algn="ctr" marL="2540">
              <a:lnSpc>
                <a:spcPct val="100000"/>
              </a:lnSpc>
              <a:spcBef>
                <a:spcPts val="1140"/>
              </a:spcBef>
            </a:pPr>
            <a:r>
              <a:rPr dirty="0" sz="1200" spc="-10" b="1">
                <a:latin typeface="Arial"/>
                <a:cs typeface="Arial"/>
              </a:rPr>
              <a:t>Appendices</a:t>
            </a:r>
            <a:endParaRPr sz="1200">
              <a:latin typeface="Arial"/>
              <a:cs typeface="Arial"/>
            </a:endParaRPr>
          </a:p>
          <a:p>
            <a:pPr algn="ctr" marL="12700" marR="5080">
              <a:lnSpc>
                <a:spcPct val="179200"/>
              </a:lnSpc>
              <a:spcBef>
                <a:spcPts val="180"/>
              </a:spcBef>
            </a:pPr>
            <a:r>
              <a:rPr dirty="0" sz="1200" b="1">
                <a:latin typeface="Arial"/>
                <a:cs typeface="Arial"/>
                <a:hlinkClick r:id="rId12" action="ppaction://hlinksldjump"/>
              </a:rPr>
              <a:t>Appendix</a:t>
            </a:r>
            <a:r>
              <a:rPr dirty="0" sz="1200" spc="-70" b="1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2" action="ppaction://hlinksldjump"/>
              </a:rPr>
              <a:t>I</a:t>
            </a:r>
            <a:r>
              <a:rPr dirty="0" sz="1200" spc="-15" b="1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200" spc="-20" b="1">
                <a:latin typeface="Arial"/>
                <a:cs typeface="Arial"/>
                <a:hlinkClick r:id="rId12" action="ppaction://hlinksldjump"/>
              </a:rPr>
              <a:t>Non-</a:t>
            </a:r>
            <a:r>
              <a:rPr dirty="0" sz="1200" b="1">
                <a:latin typeface="Arial"/>
                <a:cs typeface="Arial"/>
                <a:hlinkClick r:id="rId12" action="ppaction://hlinksldjump"/>
              </a:rPr>
              <a:t>Faculty,</a:t>
            </a:r>
            <a:r>
              <a:rPr dirty="0" sz="1200" spc="-30" b="1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2" action="ppaction://hlinksldjump"/>
              </a:rPr>
              <a:t>Academic</a:t>
            </a:r>
            <a:r>
              <a:rPr dirty="0" sz="1200" spc="-30" b="1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2" action="ppaction://hlinksldjump"/>
              </a:rPr>
              <a:t>Titles</a:t>
            </a:r>
            <a:r>
              <a:rPr dirty="0" sz="1200" spc="-20" b="1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2" action="ppaction://hlinksldjump"/>
              </a:rPr>
              <a:t>at</a:t>
            </a:r>
            <a:r>
              <a:rPr dirty="0" sz="1200" spc="-30" b="1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2" action="ppaction://hlinksldjump"/>
              </a:rPr>
              <a:t>Weill</a:t>
            </a:r>
            <a:r>
              <a:rPr dirty="0" sz="1200" spc="-25" b="1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2" action="ppaction://hlinksldjump"/>
              </a:rPr>
              <a:t>Cornell</a:t>
            </a:r>
            <a:r>
              <a:rPr dirty="0" sz="1200" spc="-20" b="1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2" action="ppaction://hlinksldjump"/>
              </a:rPr>
              <a:t>Medical</a:t>
            </a:r>
            <a:r>
              <a:rPr dirty="0" sz="1200" spc="-25" b="1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12" action="ppaction://hlinksldjump"/>
              </a:rPr>
              <a:t>College</a:t>
            </a:r>
            <a:r>
              <a:rPr dirty="0" sz="1200" spc="-80" b="1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12" action="ppaction://hlinksldjump"/>
              </a:rPr>
              <a:t>..........</a:t>
            </a:r>
            <a:r>
              <a:rPr dirty="0" sz="1200" spc="-130" b="1">
                <a:latin typeface="Arial"/>
                <a:cs typeface="Arial"/>
                <a:hlinkClick r:id="rId12" action="ppaction://hlinksldjump"/>
              </a:rPr>
              <a:t> </a:t>
            </a:r>
            <a:r>
              <a:rPr dirty="0" sz="1200" spc="-25" b="1">
                <a:latin typeface="Arial"/>
                <a:cs typeface="Arial"/>
                <a:hlinkClick r:id="rId12" action="ppaction://hlinksldjump"/>
              </a:rPr>
              <a:t>19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  <a:hlinkClick r:id="rId13" action="ppaction://hlinksldjump"/>
              </a:rPr>
              <a:t>Appendix</a:t>
            </a:r>
            <a:r>
              <a:rPr dirty="0" sz="1200" spc="-45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3" action="ppaction://hlinksldjump"/>
              </a:rPr>
              <a:t>II</a:t>
            </a:r>
            <a:r>
              <a:rPr dirty="0" sz="1200" spc="-40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3" action="ppaction://hlinksldjump"/>
              </a:rPr>
              <a:t>Weill</a:t>
            </a:r>
            <a:r>
              <a:rPr dirty="0" sz="1200" spc="-45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3" action="ppaction://hlinksldjump"/>
              </a:rPr>
              <a:t>Cornell</a:t>
            </a:r>
            <a:r>
              <a:rPr dirty="0" sz="1200" spc="-45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3" action="ppaction://hlinksldjump"/>
              </a:rPr>
              <a:t>Medical</a:t>
            </a:r>
            <a:r>
              <a:rPr dirty="0" sz="1200" spc="-45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3" action="ppaction://hlinksldjump"/>
              </a:rPr>
              <a:t>College,</a:t>
            </a:r>
            <a:r>
              <a:rPr dirty="0" sz="1200" spc="-60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3" action="ppaction://hlinksldjump"/>
              </a:rPr>
              <a:t>Cornell</a:t>
            </a:r>
            <a:r>
              <a:rPr dirty="0" sz="1200" spc="-45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3" action="ppaction://hlinksldjump"/>
              </a:rPr>
              <a:t>University</a:t>
            </a:r>
            <a:r>
              <a:rPr dirty="0" sz="1200" spc="-45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3" action="ppaction://hlinksldjump"/>
              </a:rPr>
              <a:t>Required</a:t>
            </a:r>
            <a:r>
              <a:rPr dirty="0" sz="1200" spc="-45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3" action="ppaction://hlinksldjump"/>
              </a:rPr>
              <a:t>Format</a:t>
            </a:r>
            <a:r>
              <a:rPr dirty="0" sz="1200" spc="-15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spc="-25" b="1">
                <a:latin typeface="Arial"/>
                <a:cs typeface="Arial"/>
                <a:hlinkClick r:id="rId13" action="ppaction://hlinksldjump"/>
              </a:rPr>
              <a:t>for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ts val="1380"/>
              </a:lnSpc>
            </a:pPr>
            <a:r>
              <a:rPr dirty="0" sz="1200" b="1" i="1">
                <a:latin typeface="Arial"/>
                <a:cs typeface="Arial"/>
                <a:hlinkClick r:id="rId13" action="ppaction://hlinksldjump"/>
              </a:rPr>
              <a:t>Curriculum</a:t>
            </a:r>
            <a:r>
              <a:rPr dirty="0" sz="1200" spc="35" b="1" i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b="1" i="1">
                <a:latin typeface="Arial"/>
                <a:cs typeface="Arial"/>
                <a:hlinkClick r:id="rId13" action="ppaction://hlinksldjump"/>
              </a:rPr>
              <a:t>Vitae</a:t>
            </a:r>
            <a:r>
              <a:rPr dirty="0" sz="1200" spc="50" b="1" i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3" action="ppaction://hlinksldjump"/>
              </a:rPr>
              <a:t>and</a:t>
            </a:r>
            <a:r>
              <a:rPr dirty="0" sz="1200" spc="20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13" action="ppaction://hlinksldjump"/>
              </a:rPr>
              <a:t>Bibliography</a:t>
            </a:r>
            <a:r>
              <a:rPr dirty="0" sz="1200" spc="-35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13" action="ppaction://hlinksldjump"/>
              </a:rPr>
              <a:t>...........................................................................</a:t>
            </a:r>
            <a:r>
              <a:rPr dirty="0" sz="1200" spc="-105" b="1">
                <a:latin typeface="Arial"/>
                <a:cs typeface="Arial"/>
                <a:hlinkClick r:id="rId13" action="ppaction://hlinksldjump"/>
              </a:rPr>
              <a:t> </a:t>
            </a:r>
            <a:r>
              <a:rPr dirty="0" sz="1200" spc="-25" b="1">
                <a:latin typeface="Arial"/>
                <a:cs typeface="Arial"/>
                <a:hlinkClick r:id="rId13" action="ppaction://hlinksldjump"/>
              </a:rPr>
              <a:t>20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140"/>
              </a:spcBef>
            </a:pPr>
            <a:r>
              <a:rPr dirty="0" sz="1200" b="1">
                <a:latin typeface="Arial"/>
                <a:cs typeface="Arial"/>
                <a:hlinkClick r:id="rId14" action="ppaction://hlinksldjump"/>
              </a:rPr>
              <a:t>Appendix</a:t>
            </a:r>
            <a:r>
              <a:rPr dirty="0" sz="1200" spc="70" b="1">
                <a:latin typeface="Arial"/>
                <a:cs typeface="Arial"/>
                <a:hlinkClick r:id="rId14" action="ppaction://hlinksldjump"/>
              </a:rPr>
              <a:t> </a:t>
            </a:r>
            <a:r>
              <a:rPr dirty="0" sz="1200" b="1">
                <a:latin typeface="Arial"/>
                <a:cs typeface="Arial"/>
                <a:hlinkClick r:id="rId14" action="ppaction://hlinksldjump"/>
              </a:rPr>
              <a:t>III</a:t>
            </a:r>
            <a:r>
              <a:rPr dirty="0" sz="1200" spc="85" b="1">
                <a:latin typeface="Arial"/>
                <a:cs typeface="Arial"/>
                <a:hlinkClick r:id="rId14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14" action="ppaction://hlinksldjump"/>
              </a:rPr>
              <a:t>Affiliations</a:t>
            </a:r>
            <a:r>
              <a:rPr dirty="0" sz="1200" spc="25" b="1">
                <a:latin typeface="Arial"/>
                <a:cs typeface="Arial"/>
                <a:hlinkClick r:id="rId14" action="ppaction://hlinksldjump"/>
              </a:rPr>
              <a:t> </a:t>
            </a:r>
            <a:r>
              <a:rPr dirty="0" sz="1200" spc="-10" b="1">
                <a:latin typeface="Arial"/>
                <a:cs typeface="Arial"/>
                <a:hlinkClick r:id="rId14" action="ppaction://hlinksldjump"/>
              </a:rPr>
              <a:t>..............................................................................................</a:t>
            </a:r>
            <a:r>
              <a:rPr dirty="0" sz="1200" spc="-80" b="1">
                <a:latin typeface="Arial"/>
                <a:cs typeface="Arial"/>
                <a:hlinkClick r:id="rId14" action="ppaction://hlinksldjump"/>
              </a:rPr>
              <a:t> </a:t>
            </a:r>
            <a:r>
              <a:rPr dirty="0" sz="1200" spc="-25" b="1">
                <a:latin typeface="Arial"/>
                <a:cs typeface="Arial"/>
                <a:hlinkClick r:id="rId14" action="ppaction://hlinksldjump"/>
              </a:rPr>
              <a:t>21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892809"/>
            <a:ext cx="5972175" cy="2814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715" indent="45656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after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five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years,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six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extension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granted,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continue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a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capacity,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any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further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level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titles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positions.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Postdoctoral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does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normally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lead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career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Cornell.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Three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months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prior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to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5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</a:t>
            </a:r>
            <a:r>
              <a:rPr dirty="0" sz="1200" spc="45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date</a:t>
            </a:r>
            <a:r>
              <a:rPr dirty="0" sz="1200" spc="4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45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4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</a:t>
            </a:r>
            <a:r>
              <a:rPr dirty="0" sz="1200" spc="45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appointments,</a:t>
            </a:r>
            <a:r>
              <a:rPr dirty="0" sz="1200" spc="4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Departments</a:t>
            </a:r>
            <a:r>
              <a:rPr dirty="0" sz="1200" spc="4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45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give</a:t>
            </a:r>
            <a:r>
              <a:rPr dirty="0" sz="1200" spc="46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all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trainees,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regardless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total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duration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appointment,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written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reminder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dates.</a:t>
            </a:r>
            <a:endParaRPr sz="1200">
              <a:latin typeface="Arial"/>
              <a:cs typeface="Arial"/>
            </a:endParaRPr>
          </a:p>
          <a:p>
            <a:pPr algn="just" marL="12700" marR="5080" indent="456565">
              <a:lnSpc>
                <a:spcPct val="95900"/>
              </a:lnSpc>
              <a:spcBef>
                <a:spcPts val="1165"/>
              </a:spcBef>
            </a:pP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qualified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institution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are </a:t>
            </a:r>
            <a:r>
              <a:rPr dirty="0" sz="1200">
                <a:latin typeface="Arial"/>
                <a:cs typeface="Arial"/>
              </a:rPr>
              <a:t>contingent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upon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continuation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affiliated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institution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continuation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Affiliation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Agreement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between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University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institution.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either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condition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cease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effect,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member's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 Medical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 coterminously.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example, the academic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appointments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Associates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Associates,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employed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affiliated </a:t>
            </a:r>
            <a:r>
              <a:rPr dirty="0" sz="1200">
                <a:latin typeface="Arial"/>
                <a:cs typeface="Arial"/>
              </a:rPr>
              <a:t>hospitals</a:t>
            </a:r>
            <a:r>
              <a:rPr dirty="0" sz="1200" spc="14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15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part</a:t>
            </a:r>
            <a:r>
              <a:rPr dirty="0" sz="1200" spc="14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4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postgraduate</a:t>
            </a:r>
            <a:r>
              <a:rPr dirty="0" sz="1200" spc="15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15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programs,</a:t>
            </a:r>
            <a:r>
              <a:rPr dirty="0" sz="1200" spc="14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end</a:t>
            </a:r>
            <a:r>
              <a:rPr dirty="0" sz="1200" spc="14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upon</a:t>
            </a:r>
            <a:r>
              <a:rPr dirty="0" sz="1200" spc="15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completion</a:t>
            </a:r>
            <a:r>
              <a:rPr dirty="0" sz="1200" spc="145">
                <a:latin typeface="Arial"/>
                <a:cs typeface="Arial"/>
              </a:rPr>
              <a:t>  </a:t>
            </a:r>
            <a:r>
              <a:rPr dirty="0" sz="1200" spc="-25">
                <a:latin typeface="Arial"/>
                <a:cs typeface="Arial"/>
              </a:rPr>
              <a:t>or </a:t>
            </a:r>
            <a:r>
              <a:rPr dirty="0" sz="1200">
                <a:latin typeface="Arial"/>
                <a:cs typeface="Arial"/>
              </a:rPr>
              <a:t>discontinuance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employment.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10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825804" y="892809"/>
            <a:ext cx="6120765" cy="4780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RENEWAL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APPOINTMENT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5"/>
              </a:spcBef>
            </a:pPr>
            <a:endParaRPr sz="1200">
              <a:latin typeface="Arial"/>
              <a:cs typeface="Arial"/>
            </a:endParaRPr>
          </a:p>
          <a:p>
            <a:pPr algn="just" marL="88900" marR="78740" indent="456565">
              <a:lnSpc>
                <a:spcPts val="1380"/>
              </a:lnSpc>
            </a:pPr>
            <a:r>
              <a:rPr dirty="0" sz="1200">
                <a:latin typeface="Arial"/>
                <a:cs typeface="Arial"/>
              </a:rPr>
              <a:t>Renewal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appointments,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probationary or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otherwise,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matter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right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automatic.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Renewal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depends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such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factors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satisfactory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performance,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availability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funds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space,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continuation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particular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program.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In </a:t>
            </a:r>
            <a:r>
              <a:rPr dirty="0" sz="1200">
                <a:latin typeface="Arial"/>
                <a:cs typeface="Arial"/>
              </a:rPr>
              <a:t>accordance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Bylaws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University,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such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cease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expiration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stated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term,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subject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notification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requirements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full-time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paid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part-</a:t>
            </a:r>
            <a:r>
              <a:rPr dirty="0" sz="1200" spc="-20">
                <a:latin typeface="Arial"/>
                <a:cs typeface="Arial"/>
              </a:rPr>
              <a:t>time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staff.</a:t>
            </a:r>
            <a:endParaRPr sz="1200">
              <a:latin typeface="Arial"/>
              <a:cs typeface="Arial"/>
            </a:endParaRPr>
          </a:p>
          <a:p>
            <a:pPr algn="just" marL="88900" marR="81915" indent="456565">
              <a:lnSpc>
                <a:spcPct val="95900"/>
              </a:lnSpc>
              <a:spcBef>
                <a:spcPts val="1165"/>
              </a:spcBef>
            </a:pPr>
            <a:r>
              <a:rPr dirty="0" sz="1200">
                <a:latin typeface="Arial"/>
                <a:cs typeface="Arial"/>
              </a:rPr>
              <a:t>Renewals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recommended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Medical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approval.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Renewals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Associates,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Research </a:t>
            </a:r>
            <a:r>
              <a:rPr dirty="0" sz="1200">
                <a:latin typeface="Arial"/>
                <a:cs typeface="Arial"/>
              </a:rPr>
              <a:t>Associates,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Associates,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Associates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Visiting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Fellows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are </a:t>
            </a:r>
            <a:r>
              <a:rPr dirty="0" sz="1200" spc="-10">
                <a:latin typeface="Arial"/>
                <a:cs typeface="Arial"/>
              </a:rPr>
              <a:t>recommended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department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President.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For </a:t>
            </a:r>
            <a:r>
              <a:rPr dirty="0" sz="1200">
                <a:latin typeface="Arial"/>
                <a:cs typeface="Arial"/>
              </a:rPr>
              <a:t>individuals whose term of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ends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 academic year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June 30, </a:t>
            </a:r>
            <a:r>
              <a:rPr dirty="0" sz="1200" spc="-10">
                <a:latin typeface="Arial"/>
                <a:cs typeface="Arial"/>
              </a:rPr>
              <a:t>annual </a:t>
            </a:r>
            <a:r>
              <a:rPr dirty="0" sz="1200">
                <a:latin typeface="Arial"/>
                <a:cs typeface="Arial"/>
              </a:rPr>
              <a:t>renewals</a:t>
            </a:r>
            <a:r>
              <a:rPr dirty="0" sz="1200" spc="114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14">
                <a:latin typeface="Arial"/>
                <a:cs typeface="Arial"/>
              </a:rPr>
              <a:t>  </a:t>
            </a:r>
            <a:r>
              <a:rPr dirty="0" sz="1200" spc="-10">
                <a:latin typeface="Arial"/>
                <a:cs typeface="Arial"/>
              </a:rPr>
              <a:t>one-</a:t>
            </a:r>
            <a:r>
              <a:rPr dirty="0" sz="1200">
                <a:latin typeface="Arial"/>
                <a:cs typeface="Arial"/>
              </a:rPr>
              <a:t>year</a:t>
            </a:r>
            <a:r>
              <a:rPr dirty="0" sz="1200" spc="114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114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114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12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recommended</a:t>
            </a:r>
            <a:r>
              <a:rPr dirty="0" sz="1200" spc="114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12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inclusion</a:t>
            </a:r>
            <a:r>
              <a:rPr dirty="0" sz="1200" spc="114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14">
                <a:latin typeface="Arial"/>
                <a:cs typeface="Arial"/>
              </a:rPr>
              <a:t> 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list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submitted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annually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chair.</a:t>
            </a:r>
            <a:endParaRPr sz="1200">
              <a:latin typeface="Arial"/>
              <a:cs typeface="Arial"/>
            </a:endParaRPr>
          </a:p>
          <a:p>
            <a:pPr algn="just" marL="88900" marR="81280" indent="456565">
              <a:lnSpc>
                <a:spcPts val="1380"/>
              </a:lnSpc>
              <a:spcBef>
                <a:spcPts val="1235"/>
              </a:spcBef>
            </a:pP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renewal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Senior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more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than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year,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following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credentials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be </a:t>
            </a:r>
            <a:r>
              <a:rPr dirty="0" sz="1200">
                <a:latin typeface="Arial"/>
                <a:cs typeface="Arial"/>
              </a:rPr>
              <a:t>submitted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Office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Affairs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March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1</a:t>
            </a:r>
            <a:r>
              <a:rPr dirty="0" baseline="27777" sz="1200">
                <a:latin typeface="Arial"/>
                <a:cs typeface="Arial"/>
              </a:rPr>
              <a:t>st</a:t>
            </a:r>
            <a:r>
              <a:rPr dirty="0" baseline="27777" sz="1200" spc="37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penultimate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individual's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appointment:</a:t>
            </a:r>
            <a:endParaRPr sz="1200">
              <a:latin typeface="Arial"/>
              <a:cs typeface="Arial"/>
            </a:endParaRPr>
          </a:p>
          <a:p>
            <a:pPr marL="774700" indent="-229235">
              <a:lnSpc>
                <a:spcPct val="100000"/>
              </a:lnSpc>
              <a:spcBef>
                <a:spcPts val="1105"/>
              </a:spcBef>
              <a:buFont typeface="Arial"/>
              <a:buAutoNum type="alphaUcPeriod"/>
              <a:tabLst>
                <a:tab pos="774700" algn="l"/>
              </a:tabLst>
            </a:pPr>
            <a:r>
              <a:rPr dirty="0" sz="1200">
                <a:latin typeface="Arial"/>
                <a:cs typeface="Arial"/>
              </a:rPr>
              <a:t>Recommendation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form.</a:t>
            </a:r>
            <a:endParaRPr sz="1200">
              <a:latin typeface="Arial"/>
              <a:cs typeface="Arial"/>
            </a:endParaRPr>
          </a:p>
          <a:p>
            <a:pPr marL="774700" indent="-229235">
              <a:lnSpc>
                <a:spcPct val="100000"/>
              </a:lnSpc>
              <a:spcBef>
                <a:spcPts val="1140"/>
              </a:spcBef>
              <a:buFont typeface="Arial"/>
              <a:buAutoNum type="alphaUcPeriod"/>
              <a:tabLst>
                <a:tab pos="774700" algn="l"/>
              </a:tabLst>
            </a:pPr>
            <a:r>
              <a:rPr dirty="0" sz="1200" i="1">
                <a:latin typeface="Arial"/>
                <a:cs typeface="Arial"/>
              </a:rPr>
              <a:t>Curriculum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vitae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bibliography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(if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available)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format.</a:t>
            </a:r>
            <a:endParaRPr sz="1200">
              <a:latin typeface="Arial"/>
              <a:cs typeface="Arial"/>
            </a:endParaRPr>
          </a:p>
          <a:p>
            <a:pPr marL="774700" indent="-229235">
              <a:lnSpc>
                <a:spcPct val="100000"/>
              </a:lnSpc>
              <a:spcBef>
                <a:spcPts val="1140"/>
              </a:spcBef>
              <a:buFont typeface="Arial"/>
              <a:buAutoNum type="alphaUcPeriod"/>
              <a:tabLst>
                <a:tab pos="774700" algn="l"/>
              </a:tabLst>
            </a:pPr>
            <a:r>
              <a:rPr dirty="0" sz="1200">
                <a:latin typeface="Arial"/>
                <a:cs typeface="Arial"/>
              </a:rPr>
              <a:t>Letter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recommendation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from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chair.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11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900173" y="892809"/>
            <a:ext cx="39712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NOTIFICATION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NON-</a:t>
            </a:r>
            <a:r>
              <a:rPr dirty="0" sz="1200" b="1">
                <a:latin typeface="Arial"/>
                <a:cs typeface="Arial"/>
              </a:rPr>
              <a:t>RENEWAL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APPOINTMENT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1372869"/>
            <a:ext cx="111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1304289"/>
            <a:ext cx="5511800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Renewable</a:t>
            </a:r>
            <a:r>
              <a:rPr dirty="0" u="sng" sz="12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Appointments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first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twenty-</a:t>
            </a:r>
            <a:r>
              <a:rPr dirty="0" sz="1200">
                <a:latin typeface="Arial"/>
                <a:cs typeface="Arial"/>
              </a:rPr>
              <a:t>four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(24)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months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paid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1799590"/>
            <a:ext cx="5970905" cy="14128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spc="-10">
                <a:latin typeface="Arial"/>
                <a:cs typeface="Arial"/>
              </a:rPr>
              <a:t>full-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regular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part-time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entitled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to </a:t>
            </a:r>
            <a:r>
              <a:rPr dirty="0" sz="1200">
                <a:latin typeface="Arial"/>
                <a:cs typeface="Arial"/>
              </a:rPr>
              <a:t>six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(6)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months'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notice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non-renewal.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been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paid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full-</a:t>
            </a:r>
            <a:r>
              <a:rPr dirty="0" sz="1200" spc="-20">
                <a:latin typeface="Arial"/>
                <a:cs typeface="Arial"/>
              </a:rPr>
              <a:t>time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more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than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twenty-</a:t>
            </a:r>
            <a:r>
              <a:rPr dirty="0" sz="1200">
                <a:latin typeface="Arial"/>
                <a:cs typeface="Arial"/>
              </a:rPr>
              <a:t>four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(24)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months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entitled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twelve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(12)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months' </a:t>
            </a:r>
            <a:r>
              <a:rPr dirty="0" sz="1200">
                <a:latin typeface="Arial"/>
                <a:cs typeface="Arial"/>
              </a:rPr>
              <a:t>notice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non-renewal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appointment.</a:t>
            </a:r>
            <a:endParaRPr sz="1200">
              <a:latin typeface="Arial"/>
              <a:cs typeface="Arial"/>
            </a:endParaRPr>
          </a:p>
          <a:p>
            <a:pPr algn="just" marL="12700" marR="8890" indent="456565">
              <a:lnSpc>
                <a:spcPct val="95900"/>
              </a:lnSpc>
              <a:spcBef>
                <a:spcPts val="1165"/>
              </a:spcBef>
            </a:pPr>
            <a:r>
              <a:rPr dirty="0" sz="1200">
                <a:latin typeface="Arial"/>
                <a:cs typeface="Arial"/>
              </a:rPr>
              <a:t>There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advance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notification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requirements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on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paid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full-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regular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part-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College,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are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professional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institutions.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3331591"/>
            <a:ext cx="1536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II.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9153" y="3263011"/>
            <a:ext cx="5508625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Terminal</a:t>
            </a:r>
            <a:r>
              <a:rPr dirty="0" u="sng" sz="1200" spc="-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Appointments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>
                <a:latin typeface="Arial"/>
                <a:cs typeface="Arial"/>
              </a:rPr>
              <a:t>Terminal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(commonly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called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“term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appointments”)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made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2004" y="3758310"/>
            <a:ext cx="5971540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specific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duration.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Therefore,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unless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terminal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renewed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pursuant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these </a:t>
            </a:r>
            <a:r>
              <a:rPr dirty="0" sz="1200">
                <a:latin typeface="Arial"/>
                <a:cs typeface="Arial"/>
              </a:rPr>
              <a:t>procedures,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it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stated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termination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date.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Advance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notification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non-</a:t>
            </a:r>
            <a:r>
              <a:rPr dirty="0" sz="1200" spc="-10">
                <a:latin typeface="Arial"/>
                <a:cs typeface="Arial"/>
              </a:rPr>
              <a:t>renewal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required.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12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485646" y="892809"/>
            <a:ext cx="48012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APPOINTMENT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PART-</a:t>
            </a:r>
            <a:r>
              <a:rPr dirty="0" sz="1200" b="1">
                <a:latin typeface="Arial"/>
                <a:cs typeface="Arial"/>
              </a:rPr>
              <a:t>TIME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NON-</a:t>
            </a:r>
            <a:r>
              <a:rPr dirty="0" sz="1200" b="1">
                <a:latin typeface="Arial"/>
                <a:cs typeface="Arial"/>
              </a:rPr>
              <a:t>FACULTY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ACADEMIC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STAFF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1372869"/>
            <a:ext cx="111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1304289"/>
            <a:ext cx="5507355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Introduction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>
                <a:latin typeface="Arial"/>
                <a:cs typeface="Arial"/>
              </a:rPr>
              <a:t>Due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nature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appointments,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it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possible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translate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1799590"/>
            <a:ext cx="5972175" cy="19386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69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terms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part-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full-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into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numbers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hours.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When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part-time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are </a:t>
            </a:r>
            <a:r>
              <a:rPr dirty="0" sz="1200">
                <a:latin typeface="Arial"/>
                <a:cs typeface="Arial"/>
              </a:rPr>
              <a:t>made,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it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responsibility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appointee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cognizant </a:t>
            </a:r>
            <a:r>
              <a:rPr dirty="0" sz="1200">
                <a:latin typeface="Arial"/>
                <a:cs typeface="Arial"/>
              </a:rPr>
              <a:t>individual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agree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duties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involved,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amount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required.</a:t>
            </a:r>
            <a:endParaRPr sz="1200">
              <a:latin typeface="Arial"/>
              <a:cs typeface="Arial"/>
            </a:endParaRPr>
          </a:p>
          <a:p>
            <a:pPr algn="just" marL="12700" marR="5080" indent="456565">
              <a:lnSpc>
                <a:spcPct val="95900"/>
              </a:lnSpc>
              <a:spcBef>
                <a:spcPts val="1165"/>
              </a:spcBef>
            </a:pPr>
            <a:r>
              <a:rPr dirty="0" sz="1200" spc="-10">
                <a:latin typeface="Arial"/>
                <a:cs typeface="Arial"/>
              </a:rPr>
              <a:t>Part-time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non-faculty,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academic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staff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should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be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recommended </a:t>
            </a:r>
            <a:r>
              <a:rPr dirty="0" sz="1200">
                <a:latin typeface="Arial"/>
                <a:cs typeface="Arial"/>
              </a:rPr>
              <a:t>when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less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full-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service,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when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there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funding</a:t>
            </a:r>
            <a:r>
              <a:rPr dirty="0" sz="1200" spc="-10">
                <a:latin typeface="Arial"/>
                <a:cs typeface="Arial"/>
              </a:rPr>
              <a:t> limitations,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when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available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full-time.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Except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unusual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situations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case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voluntary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Visiting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Fellows,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minimum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amount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staff </a:t>
            </a:r>
            <a:r>
              <a:rPr dirty="0" sz="1200">
                <a:latin typeface="Arial"/>
                <a:cs typeface="Arial"/>
              </a:rPr>
              <a:t>member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commit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during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period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is </a:t>
            </a:r>
            <a:r>
              <a:rPr dirty="0" sz="1200" spc="-10">
                <a:latin typeface="Arial"/>
                <a:cs typeface="Arial"/>
              </a:rPr>
              <a:t>twenty-</a:t>
            </a:r>
            <a:r>
              <a:rPr dirty="0" sz="1200">
                <a:latin typeface="Arial"/>
                <a:cs typeface="Arial"/>
              </a:rPr>
              <a:t>five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percent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(25%).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Joint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dual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considered</a:t>
            </a:r>
            <a:r>
              <a:rPr dirty="0" sz="1200" spc="254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part-</a:t>
            </a:r>
            <a:r>
              <a:rPr dirty="0" sz="1200" spc="-20">
                <a:latin typeface="Arial"/>
                <a:cs typeface="Arial"/>
              </a:rPr>
              <a:t>time </a:t>
            </a:r>
            <a:r>
              <a:rPr dirty="0" sz="1200" spc="-10">
                <a:latin typeface="Arial"/>
                <a:cs typeface="Arial"/>
              </a:rPr>
              <a:t>appointments.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3857371"/>
            <a:ext cx="1536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II.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9153" y="3788791"/>
            <a:ext cx="5509260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Policies</a:t>
            </a:r>
            <a:r>
              <a:rPr dirty="0" u="sng" sz="12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and</a:t>
            </a:r>
            <a:r>
              <a:rPr dirty="0" u="sng" sz="1200" spc="-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Procedures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policies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procedures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pertaining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promotion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same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2004" y="4284090"/>
            <a:ext cx="5972175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part-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 </a:t>
            </a:r>
            <a:r>
              <a:rPr dirty="0" sz="1200" spc="-10">
                <a:latin typeface="Arial"/>
                <a:cs typeface="Arial"/>
              </a:rPr>
              <a:t>full-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non-</a:t>
            </a:r>
            <a:r>
              <a:rPr dirty="0" sz="1200">
                <a:latin typeface="Arial"/>
                <a:cs typeface="Arial"/>
              </a:rPr>
              <a:t>faculty, academic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members.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 may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transfer </a:t>
            </a:r>
            <a:r>
              <a:rPr dirty="0" sz="1200">
                <a:latin typeface="Arial"/>
                <a:cs typeface="Arial"/>
              </a:rPr>
              <a:t>from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full-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part-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status,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vice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versa,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subject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procedures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10">
                <a:latin typeface="Arial"/>
                <a:cs typeface="Arial"/>
              </a:rPr>
              <a:t> approval </a:t>
            </a:r>
            <a:r>
              <a:rPr dirty="0" sz="1200">
                <a:latin typeface="Arial"/>
                <a:cs typeface="Arial"/>
              </a:rPr>
              <a:t>required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promotion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recommended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position.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13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72108" y="892809"/>
            <a:ext cx="5824855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423670" marR="5080" indent="-141160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WAIVER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REQUIREMENT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CORNELL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UNIVERSITY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APPOINTMENT</a:t>
            </a:r>
            <a:r>
              <a:rPr dirty="0" sz="1200" spc="-25" b="1">
                <a:latin typeface="Arial"/>
                <a:cs typeface="Arial"/>
              </a:rPr>
              <a:t> FOR </a:t>
            </a:r>
            <a:r>
              <a:rPr dirty="0" sz="1200" b="1">
                <a:latin typeface="Arial"/>
                <a:cs typeface="Arial"/>
              </a:rPr>
              <a:t>APPOINTMENT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THE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MEDICAL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STAFF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1548130"/>
            <a:ext cx="111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1479550"/>
            <a:ext cx="5507990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Introduction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affiliation</a:t>
            </a:r>
            <a:r>
              <a:rPr dirty="0" sz="1200" spc="4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agreements</a:t>
            </a:r>
            <a:r>
              <a:rPr dirty="0" sz="1200" spc="8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between</a:t>
            </a:r>
            <a:r>
              <a:rPr dirty="0" sz="1200" spc="4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Weill</a:t>
            </a:r>
            <a:r>
              <a:rPr dirty="0" sz="1200" spc="4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4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4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College,</a:t>
            </a:r>
            <a:r>
              <a:rPr dirty="0" sz="1200" spc="80">
                <a:latin typeface="Arial"/>
                <a:cs typeface="Arial"/>
              </a:rPr>
              <a:t>  </a:t>
            </a:r>
            <a:r>
              <a:rPr dirty="0" sz="1200" spc="-10">
                <a:latin typeface="Arial"/>
                <a:cs typeface="Arial"/>
              </a:rPr>
              <a:t>Cornell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1974850"/>
            <a:ext cx="5970905" cy="16109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"/>
                <a:cs typeface="Arial"/>
              </a:rPr>
              <a:t>University</a:t>
            </a:r>
            <a:r>
              <a:rPr dirty="0" sz="1200" spc="305">
                <a:latin typeface="Arial"/>
                <a:cs typeface="Arial"/>
              </a:rPr>
              <a:t>   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310">
                <a:latin typeface="Arial"/>
                <a:cs typeface="Arial"/>
              </a:rPr>
              <a:t>   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05">
                <a:latin typeface="Arial"/>
                <a:cs typeface="Arial"/>
              </a:rPr>
              <a:t>    </a:t>
            </a:r>
            <a:r>
              <a:rPr dirty="0" sz="1200">
                <a:latin typeface="Arial"/>
                <a:cs typeface="Arial"/>
              </a:rPr>
              <a:t>designated</a:t>
            </a:r>
            <a:r>
              <a:rPr dirty="0" sz="1200" spc="310">
                <a:latin typeface="Arial"/>
                <a:cs typeface="Arial"/>
              </a:rPr>
              <a:t>    </a:t>
            </a:r>
            <a:r>
              <a:rPr dirty="0" sz="1200">
                <a:latin typeface="Arial"/>
                <a:cs typeface="Arial"/>
              </a:rPr>
              <a:t>affiliated</a:t>
            </a:r>
            <a:r>
              <a:rPr dirty="0" sz="1200" spc="310">
                <a:latin typeface="Arial"/>
                <a:cs typeface="Arial"/>
              </a:rPr>
              <a:t>    </a:t>
            </a:r>
            <a:r>
              <a:rPr dirty="0" sz="1200">
                <a:latin typeface="Arial"/>
                <a:cs typeface="Arial"/>
              </a:rPr>
              <a:t>institutions</a:t>
            </a:r>
            <a:r>
              <a:rPr dirty="0" sz="1200" spc="310">
                <a:latin typeface="Arial"/>
                <a:cs typeface="Arial"/>
              </a:rPr>
              <a:t>    </a:t>
            </a:r>
            <a:r>
              <a:rPr dirty="0" sz="1200">
                <a:latin typeface="Arial"/>
                <a:cs typeface="Arial"/>
              </a:rPr>
              <a:t>listed</a:t>
            </a:r>
            <a:r>
              <a:rPr dirty="0" sz="1200" spc="315">
                <a:latin typeface="Arial"/>
                <a:cs typeface="Arial"/>
              </a:rPr>
              <a:t>    </a:t>
            </a:r>
            <a:r>
              <a:rPr dirty="0" sz="1200" spc="-25">
                <a:latin typeface="Arial"/>
                <a:cs typeface="Arial"/>
              </a:rPr>
              <a:t>at </a:t>
            </a:r>
            <a:r>
              <a:rPr dirty="0" sz="1200">
                <a:latin typeface="Arial"/>
                <a:cs typeface="Arial"/>
                <a:hlinkClick r:id="rId2"/>
              </a:rPr>
              <a:t>https://affiliations.weill.cornell.edu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provide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that,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after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effective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date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Affiliation </a:t>
            </a:r>
            <a:r>
              <a:rPr dirty="0" sz="1200">
                <a:latin typeface="Arial"/>
                <a:cs typeface="Arial"/>
              </a:rPr>
              <a:t>Agreement,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become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non-provisional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 of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>
                <a:latin typeface="Arial"/>
                <a:cs typeface="Arial"/>
              </a:rPr>
              <a:t>any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those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hospitals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unless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person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either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has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been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approved for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faculty </a:t>
            </a:r>
            <a:r>
              <a:rPr dirty="0" sz="1200">
                <a:latin typeface="Arial"/>
                <a:cs typeface="Arial"/>
              </a:rPr>
              <a:t>appointment,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has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been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approved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appointment,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receives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a </a:t>
            </a:r>
            <a:r>
              <a:rPr dirty="0" sz="1200" spc="-10">
                <a:latin typeface="Arial"/>
                <a:cs typeface="Arial"/>
              </a:rPr>
              <a:t>waiver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approved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of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Weill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Cornell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Medical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College,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Cornell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University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allowing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person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join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without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appointment.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This </a:t>
            </a:r>
            <a:r>
              <a:rPr dirty="0" sz="1200">
                <a:latin typeface="Arial"/>
                <a:cs typeface="Arial"/>
              </a:rPr>
              <a:t>section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sets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out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procedures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followed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recommending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such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waivers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criteria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considering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those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recommendations.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3704971"/>
            <a:ext cx="1536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II.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9153" y="3704971"/>
            <a:ext cx="5509895" cy="6350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37845">
              <a:lnSpc>
                <a:spcPts val="1380"/>
              </a:lnSpc>
              <a:spcBef>
                <a:spcPts val="195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Criteria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for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Waiver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</a:t>
            </a:r>
            <a:r>
              <a:rPr dirty="0" u="sng" sz="1200" spc="-5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Requirement</a:t>
            </a:r>
            <a:r>
              <a:rPr dirty="0" u="sng" sz="1200" spc="-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for</a:t>
            </a:r>
            <a:r>
              <a:rPr dirty="0" u="sng" sz="1200" spc="-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Cornell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Appointment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Allowing</a:t>
            </a:r>
            <a:r>
              <a:rPr dirty="0" u="none" sz="1200" spc="-10" b="1"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Medical</a:t>
            </a:r>
            <a:r>
              <a:rPr dirty="0" u="sng" sz="1200" spc="-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Staff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Appointment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order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eligible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waiver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25">
                <a:latin typeface="Arial"/>
                <a:cs typeface="Arial"/>
              </a:rPr>
              <a:t> for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2004" y="4306951"/>
            <a:ext cx="5963920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members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listed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affiliated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hospitals,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must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meet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credentialing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requirement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hospital’s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staff.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2004" y="4809871"/>
            <a:ext cx="1962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 b="1">
                <a:latin typeface="Arial"/>
                <a:cs typeface="Arial"/>
              </a:rPr>
              <a:t>III.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59153" y="4741291"/>
            <a:ext cx="5509260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Procedures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for</a:t>
            </a:r>
            <a:r>
              <a:rPr dirty="0" u="sng" sz="1200" spc="-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Recommending</a:t>
            </a:r>
            <a:r>
              <a:rPr dirty="0" u="sng" sz="1200" spc="-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</a:t>
            </a:r>
            <a:r>
              <a:rPr dirty="0" u="sng" sz="1200" spc="-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Waiver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submit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letter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requesting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waiver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requirement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2004" y="5236845"/>
            <a:ext cx="5971540" cy="3020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appointment,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countersigned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individual’s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department </a:t>
            </a:r>
            <a:r>
              <a:rPr dirty="0" sz="1200">
                <a:latin typeface="Arial"/>
                <a:cs typeface="Arial"/>
              </a:rPr>
              <a:t>chair,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appropriate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chair.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letter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state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reason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request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accompanied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individual’s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curriculum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vitae</a:t>
            </a:r>
            <a:r>
              <a:rPr dirty="0" sz="1200" spc="-10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  <a:p>
            <a:pPr algn="just" marL="12700" marR="6985" indent="456565">
              <a:lnSpc>
                <a:spcPts val="1380"/>
              </a:lnSpc>
              <a:spcBef>
                <a:spcPts val="1200"/>
              </a:spcBef>
            </a:pP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approved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chair,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recommendation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or </a:t>
            </a:r>
            <a:r>
              <a:rPr dirty="0" sz="1200">
                <a:latin typeface="Arial"/>
                <a:cs typeface="Arial"/>
              </a:rPr>
              <a:t>waiver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forwarded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College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review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approval.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After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initial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approval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Dean,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renewal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waiver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only </a:t>
            </a:r>
            <a:r>
              <a:rPr dirty="0" sz="1200">
                <a:latin typeface="Arial"/>
                <a:cs typeface="Arial"/>
              </a:rPr>
              <a:t>requires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inclusion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physician’s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name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annual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waiver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list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submitted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Office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Affairs.</a:t>
            </a:r>
            <a:endParaRPr sz="1200">
              <a:latin typeface="Arial"/>
              <a:cs typeface="Arial"/>
            </a:endParaRPr>
          </a:p>
          <a:p>
            <a:pPr algn="just" marL="12700" marR="10160" indent="456565">
              <a:lnSpc>
                <a:spcPts val="1380"/>
              </a:lnSpc>
              <a:spcBef>
                <a:spcPts val="1200"/>
              </a:spcBef>
            </a:pPr>
            <a:r>
              <a:rPr dirty="0" sz="1200" spc="-10">
                <a:latin typeface="Arial"/>
                <a:cs typeface="Arial"/>
              </a:rPr>
              <a:t>Physicians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who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hold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another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medical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college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request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waiver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from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but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students.</a:t>
            </a:r>
            <a:endParaRPr sz="12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  <a:spcBef>
                <a:spcPts val="1105"/>
              </a:spcBef>
            </a:pPr>
            <a:r>
              <a:rPr dirty="0" sz="1200" b="1">
                <a:latin typeface="Arial"/>
                <a:cs typeface="Arial"/>
              </a:rPr>
              <a:t>IV.</a:t>
            </a:r>
            <a:r>
              <a:rPr dirty="0" sz="1200" spc="340" b="1">
                <a:latin typeface="Arial"/>
                <a:cs typeface="Arial"/>
              </a:rPr>
              <a:t>  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Continuing</a:t>
            </a:r>
            <a:r>
              <a:rPr dirty="0" u="sng" sz="1200" spc="-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Validity</a:t>
            </a:r>
            <a:r>
              <a:rPr dirty="0" u="sng" sz="1200" spc="-1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</a:t>
            </a:r>
            <a:r>
              <a:rPr dirty="0" u="sng" sz="1200" spc="-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Wavier</a:t>
            </a:r>
            <a:endParaRPr sz="1200">
              <a:latin typeface="Arial"/>
              <a:cs typeface="Arial"/>
            </a:endParaRPr>
          </a:p>
          <a:p>
            <a:pPr algn="just" marL="12700" marR="10795" indent="456565">
              <a:lnSpc>
                <a:spcPts val="1380"/>
              </a:lnSpc>
              <a:spcBef>
                <a:spcPts val="635"/>
              </a:spcBef>
            </a:pP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waiver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continue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valid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unless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until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decides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to </a:t>
            </a:r>
            <a:r>
              <a:rPr dirty="0" sz="1200">
                <a:latin typeface="Arial"/>
                <a:cs typeface="Arial"/>
              </a:rPr>
              <a:t>recommend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</a:t>
            </a:r>
            <a:r>
              <a:rPr dirty="0" sz="1200" spc="2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2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</a:t>
            </a:r>
            <a:r>
              <a:rPr dirty="0" sz="1200" spc="2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leaves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institution.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14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892809"/>
            <a:ext cx="1708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V.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59153" y="824230"/>
            <a:ext cx="5507990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No</a:t>
            </a:r>
            <a:r>
              <a:rPr dirty="0" u="sng" sz="1200" spc="-4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Responsibility</a:t>
            </a:r>
            <a:r>
              <a:rPr dirty="0" u="sng" sz="12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</a:t>
            </a:r>
            <a:r>
              <a:rPr dirty="0" u="sng" sz="1200" spc="-5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Teaching</a:t>
            </a:r>
            <a:r>
              <a:rPr dirty="0" u="sng" sz="1200" spc="-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Medical</a:t>
            </a:r>
            <a:r>
              <a:rPr dirty="0" u="sng" sz="12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Students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3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Weill</a:t>
            </a:r>
            <a:r>
              <a:rPr dirty="0" sz="1200" spc="3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3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3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3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students</a:t>
            </a:r>
            <a:r>
              <a:rPr dirty="0" sz="1200" spc="3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3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3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3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done</a:t>
            </a:r>
            <a:r>
              <a:rPr dirty="0" sz="1200" spc="3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only</a:t>
            </a:r>
            <a:r>
              <a:rPr dirty="0" sz="1200" spc="38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by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1319530"/>
            <a:ext cx="5968365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appointments.</a:t>
            </a:r>
            <a:r>
              <a:rPr dirty="0" sz="1200" spc="25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Therefore,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it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2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expected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no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granted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waiver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requirement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shall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have </a:t>
            </a:r>
            <a:r>
              <a:rPr dirty="0" sz="1200">
                <a:latin typeface="Arial"/>
                <a:cs typeface="Arial"/>
              </a:rPr>
              <a:t>responsibility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direct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Weill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students.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15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892809"/>
            <a:ext cx="5967095" cy="8134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635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NEPOTISM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9"/>
              </a:spcBef>
            </a:pPr>
            <a:endParaRPr sz="1200">
              <a:latin typeface="Arial"/>
              <a:cs typeface="Arial"/>
            </a:endParaRPr>
          </a:p>
          <a:p>
            <a:pPr marL="12700" marR="10795">
              <a:lnSpc>
                <a:spcPct val="95800"/>
              </a:lnSpc>
            </a:pP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seeks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provide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equitable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employment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opportunities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5">
                <a:latin typeface="Arial"/>
                <a:cs typeface="Arial"/>
              </a:rPr>
              <a:t> all</a:t>
            </a:r>
            <a:r>
              <a:rPr dirty="0" sz="1200" spc="5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persons,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including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those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another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blood,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marriage,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legal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action,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or </a:t>
            </a:r>
            <a:r>
              <a:rPr dirty="0" sz="1200">
                <a:latin typeface="Arial"/>
                <a:cs typeface="Arial"/>
              </a:rPr>
              <a:t>personal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affection.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context,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“family”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defined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individual’s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spouse,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domestic </a:t>
            </a:r>
            <a:r>
              <a:rPr dirty="0" sz="1200">
                <a:latin typeface="Arial"/>
                <a:cs typeface="Arial"/>
              </a:rPr>
              <a:t>partner,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parent,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sibling,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child,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blood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relative,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blood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relative </a:t>
            </a:r>
            <a:r>
              <a:rPr dirty="0" sz="1200">
                <a:latin typeface="Arial"/>
                <a:cs typeface="Arial"/>
              </a:rPr>
              <a:t>resides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same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household.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achieve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objective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ensure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family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ties</a:t>
            </a:r>
            <a:r>
              <a:rPr dirty="0" sz="1200" spc="-25">
                <a:latin typeface="Arial"/>
                <a:cs typeface="Arial"/>
              </a:rPr>
              <a:t> and </a:t>
            </a:r>
            <a:r>
              <a:rPr dirty="0" sz="1200">
                <a:latin typeface="Arial"/>
                <a:cs typeface="Arial"/>
              </a:rPr>
              <a:t>personal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affection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permitted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influence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judgments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quality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work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or </a:t>
            </a:r>
            <a:r>
              <a:rPr dirty="0" sz="1200">
                <a:latin typeface="Arial"/>
                <a:cs typeface="Arial"/>
              </a:rPr>
              <a:t>decisions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hiring,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promoting,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termination,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a</a:t>
            </a:r>
            <a:r>
              <a:rPr dirty="0" sz="1200" spc="5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person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supervise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reporting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line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command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another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person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whom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related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blood,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marriage,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legal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action,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whom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is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“consensual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relationship”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(as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such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defined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University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6.3 </a:t>
            </a:r>
            <a:r>
              <a:rPr dirty="0" sz="1200">
                <a:latin typeface="Arial"/>
                <a:cs typeface="Arial"/>
              </a:rPr>
              <a:t>Consensual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Relationships)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without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written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approval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relevant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Department</a:t>
            </a:r>
            <a:r>
              <a:rPr dirty="0" sz="1200" spc="5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(except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matter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involves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relationship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which</a:t>
            </a:r>
            <a:r>
              <a:rPr dirty="0" sz="1200" spc="5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written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either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25">
                <a:latin typeface="Arial"/>
                <a:cs typeface="Arial"/>
              </a:rPr>
              <a:t> or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Affairs,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applicable).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such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relationship,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individual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supervisory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authority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reporting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individual)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has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affirmative</a:t>
            </a:r>
            <a:r>
              <a:rPr dirty="0" sz="1200" spc="5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obligation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under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disclose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relationship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Chair,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and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must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disclose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applicable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Dean.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sake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clarity,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event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question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regarding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whether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“consensual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relationship” </a:t>
            </a:r>
            <a:r>
              <a:rPr dirty="0" sz="1200">
                <a:latin typeface="Arial"/>
                <a:cs typeface="Arial"/>
              </a:rPr>
              <a:t>(as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defined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herein)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exists,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defer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good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faith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judgment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</a:t>
            </a:r>
            <a:r>
              <a:rPr dirty="0" sz="1200" spc="5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involved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members.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5"/>
              </a:spcBef>
            </a:pPr>
            <a:endParaRPr sz="1200">
              <a:latin typeface="Arial"/>
              <a:cs typeface="Arial"/>
            </a:endParaRPr>
          </a:p>
          <a:p>
            <a:pPr marL="12700" marR="5080">
              <a:lnSpc>
                <a:spcPts val="1380"/>
              </a:lnSpc>
            </a:pP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considering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whether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such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supervisory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reporting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line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relationship,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it</a:t>
            </a:r>
            <a:r>
              <a:rPr dirty="0" sz="1200" spc="50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determined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actual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perceived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conflicts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reasonably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managed,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(or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relationship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a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Chair)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typically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implementation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written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mitigation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be </a:t>
            </a:r>
            <a:r>
              <a:rPr dirty="0" sz="1200">
                <a:latin typeface="Arial"/>
                <a:cs typeface="Arial"/>
              </a:rPr>
              <a:t>signed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relevant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relationship.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evaluating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matter,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including </a:t>
            </a:r>
            <a:r>
              <a:rPr dirty="0" sz="1200">
                <a:latin typeface="Arial"/>
                <a:cs typeface="Arial"/>
              </a:rPr>
              <a:t>determination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whether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mitigation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needed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development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appropriate </a:t>
            </a:r>
            <a:r>
              <a:rPr dirty="0" sz="1200">
                <a:latin typeface="Arial"/>
                <a:cs typeface="Arial"/>
              </a:rPr>
              <a:t>mitigation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applicable)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utilize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standard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form </a:t>
            </a:r>
            <a:r>
              <a:rPr dirty="0" sz="1200">
                <a:latin typeface="Arial"/>
                <a:cs typeface="Arial"/>
              </a:rPr>
              <a:t>template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mitigation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rely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Human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Resources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and/or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Office</a:t>
            </a:r>
            <a:r>
              <a:rPr dirty="0" sz="1200" spc="-25">
                <a:latin typeface="Arial"/>
                <a:cs typeface="Arial"/>
              </a:rPr>
              <a:t> of</a:t>
            </a:r>
            <a:r>
              <a:rPr dirty="0" sz="1200" spc="5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General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Counsel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guidance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support.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Chair’s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decision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to </a:t>
            </a:r>
            <a:r>
              <a:rPr dirty="0" sz="1200">
                <a:latin typeface="Arial"/>
                <a:cs typeface="Arial"/>
              </a:rPr>
              <a:t>whether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mitigation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mitigation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must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approved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25">
                <a:latin typeface="Arial"/>
                <a:cs typeface="Arial"/>
              </a:rPr>
              <a:t> the </a:t>
            </a:r>
            <a:r>
              <a:rPr dirty="0" sz="1200">
                <a:latin typeface="Arial"/>
                <a:cs typeface="Arial"/>
              </a:rPr>
              <a:t>applicable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(and,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relationship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involving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  <a:p>
            <a:pPr marL="12700" marR="162560">
              <a:lnSpc>
                <a:spcPts val="1380"/>
              </a:lnSpc>
            </a:pP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Dean’s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decision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any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mitigation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-20">
                <a:latin typeface="Arial"/>
                <a:cs typeface="Arial"/>
              </a:rPr>
              <a:t> must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College).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25"/>
              </a:spcBef>
            </a:pPr>
            <a:endParaRPr sz="1200">
              <a:latin typeface="Arial"/>
              <a:cs typeface="Arial"/>
            </a:endParaRPr>
          </a:p>
          <a:p>
            <a:pPr marL="12700" marR="76835">
              <a:lnSpc>
                <a:spcPts val="1380"/>
              </a:lnSpc>
            </a:pPr>
            <a:r>
              <a:rPr dirty="0" sz="1200">
                <a:latin typeface="Arial"/>
                <a:cs typeface="Arial"/>
              </a:rPr>
              <a:t>Prior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any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mitigation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finalized,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relationship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involving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Chair)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shall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refer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proposed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conflicts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management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office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(CMO),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which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shall </a:t>
            </a:r>
            <a:r>
              <a:rPr dirty="0" sz="1200">
                <a:latin typeface="Arial"/>
                <a:cs typeface="Arial"/>
              </a:rPr>
              <a:t>evaluate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shall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either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reject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discretion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CMO,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refer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Conflicts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Advisory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Panel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(CAP)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its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evaluation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approval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rejection.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(The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CMO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CAP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shall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established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accordance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-10">
                <a:latin typeface="Arial"/>
                <a:cs typeface="Arial"/>
              </a:rPr>
              <a:t> Cornell </a:t>
            </a:r>
            <a:r>
              <a:rPr dirty="0" sz="1200">
                <a:latin typeface="Arial"/>
                <a:cs typeface="Arial"/>
              </a:rPr>
              <a:t>University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Policy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1.7.)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CMO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(or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CAP,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CMO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makes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referral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CAP)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16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892809"/>
            <a:ext cx="5952490" cy="42779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80200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shall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also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final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arbiter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resolve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disputes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regarding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application</a:t>
            </a:r>
            <a:r>
              <a:rPr dirty="0" sz="1200" spc="-25">
                <a:latin typeface="Arial"/>
                <a:cs typeface="Arial"/>
              </a:rPr>
              <a:t> or </a:t>
            </a:r>
            <a:r>
              <a:rPr dirty="0" sz="1200">
                <a:latin typeface="Arial"/>
                <a:cs typeface="Arial"/>
              </a:rPr>
              <a:t>interpretation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mitigation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under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Policy.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19"/>
              </a:spcBef>
            </a:pPr>
            <a:endParaRPr sz="1200">
              <a:latin typeface="Arial"/>
              <a:cs typeface="Arial"/>
            </a:endParaRPr>
          </a:p>
          <a:p>
            <a:pPr marL="12700" marR="224154">
              <a:lnSpc>
                <a:spcPts val="1380"/>
              </a:lnSpc>
            </a:pPr>
            <a:r>
              <a:rPr dirty="0" sz="1200">
                <a:latin typeface="Arial"/>
                <a:cs typeface="Arial"/>
              </a:rPr>
              <a:t>Copies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written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(or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declination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approval)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reporting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line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personal </a:t>
            </a:r>
            <a:r>
              <a:rPr dirty="0" sz="1200">
                <a:latin typeface="Arial"/>
                <a:cs typeface="Arial"/>
              </a:rPr>
              <a:t>relationship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mitigation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shall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filed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employment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files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relationship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maintained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WCM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Human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Resources.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Mitigation </a:t>
            </a:r>
            <a:r>
              <a:rPr dirty="0" sz="1200">
                <a:latin typeface="Arial"/>
                <a:cs typeface="Arial"/>
              </a:rPr>
              <a:t>Plans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shall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annually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reviewed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re-certified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relevant </a:t>
            </a:r>
            <a:r>
              <a:rPr dirty="0" sz="1200">
                <a:latin typeface="Arial"/>
                <a:cs typeface="Arial"/>
              </a:rPr>
              <a:t>relationship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pursuant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process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administered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Human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Resources.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80"/>
              </a:spcBef>
            </a:pPr>
            <a:endParaRPr sz="1200">
              <a:latin typeface="Arial"/>
              <a:cs typeface="Arial"/>
            </a:endParaRPr>
          </a:p>
          <a:p>
            <a:pPr marL="12700" marR="5080">
              <a:lnSpc>
                <a:spcPct val="95900"/>
              </a:lnSpc>
              <a:spcBef>
                <a:spcPts val="5"/>
              </a:spcBef>
            </a:pPr>
            <a:r>
              <a:rPr dirty="0" sz="1200">
                <a:latin typeface="Arial"/>
                <a:cs typeface="Arial"/>
              </a:rPr>
              <a:t>It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understood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College’s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Human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Resources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225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shall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not </a:t>
            </a:r>
            <a:r>
              <a:rPr dirty="0" sz="1200">
                <a:latin typeface="Arial"/>
                <a:cs typeface="Arial"/>
              </a:rPr>
              <a:t>apply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shall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instead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governed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provisions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this </a:t>
            </a:r>
            <a:r>
              <a:rPr dirty="0" sz="1200">
                <a:latin typeface="Arial"/>
                <a:cs typeface="Arial"/>
              </a:rPr>
              <a:t>Nepotism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Handbook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(ASH).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However,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relationship</a:t>
            </a:r>
            <a:r>
              <a:rPr dirty="0" sz="1200" spc="-25">
                <a:latin typeface="Arial"/>
                <a:cs typeface="Arial"/>
              </a:rPr>
              <a:t> at </a:t>
            </a:r>
            <a:r>
              <a:rPr dirty="0" sz="1200">
                <a:latin typeface="Arial"/>
                <a:cs typeface="Arial"/>
              </a:rPr>
              <a:t>issue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involves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non-faculty</a:t>
            </a:r>
            <a:r>
              <a:rPr dirty="0" sz="1200" spc="-10">
                <a:latin typeface="Arial"/>
                <a:cs typeface="Arial"/>
              </a:rPr>
              <a:t> academic </a:t>
            </a:r>
            <a:r>
              <a:rPr dirty="0" sz="1200">
                <a:latin typeface="Arial"/>
                <a:cs typeface="Arial"/>
              </a:rPr>
              <a:t>employees,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stricter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Policy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225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shall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apply,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which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Nepotism </a:t>
            </a:r>
            <a:r>
              <a:rPr dirty="0" sz="1200">
                <a:latin typeface="Arial"/>
                <a:cs typeface="Arial"/>
              </a:rPr>
              <a:t>Policy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shall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apply.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addition,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romantic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sexual</a:t>
            </a:r>
            <a:r>
              <a:rPr dirty="0" sz="1200" spc="-10">
                <a:latin typeface="Arial"/>
                <a:cs typeface="Arial"/>
              </a:rPr>
              <a:t> relationship </a:t>
            </a:r>
            <a:r>
              <a:rPr dirty="0" sz="1200">
                <a:latin typeface="Arial"/>
                <a:cs typeface="Arial"/>
              </a:rPr>
              <a:t>between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students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postgraduates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members,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members,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a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authority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over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them,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University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6.3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(Consensual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Relationships) </a:t>
            </a:r>
            <a:r>
              <a:rPr dirty="0" sz="1200">
                <a:latin typeface="Arial"/>
                <a:cs typeface="Arial"/>
              </a:rPr>
              <a:t>shall</a:t>
            </a:r>
            <a:r>
              <a:rPr dirty="0" sz="1200" spc="-10">
                <a:latin typeface="Arial"/>
                <a:cs typeface="Arial"/>
              </a:rPr>
              <a:t> apply.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5"/>
              </a:spcBef>
            </a:pPr>
            <a:endParaRPr sz="1200">
              <a:latin typeface="Arial"/>
              <a:cs typeface="Arial"/>
            </a:endParaRPr>
          </a:p>
          <a:p>
            <a:pPr marL="12700" marR="233045">
              <a:lnSpc>
                <a:spcPts val="1380"/>
              </a:lnSpc>
            </a:pP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alleged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violated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Nepotism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ASH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have </a:t>
            </a:r>
            <a:r>
              <a:rPr dirty="0" sz="1200">
                <a:latin typeface="Arial"/>
                <a:cs typeface="Arial"/>
              </a:rPr>
              <a:t>those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allegations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evaluated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adjudicated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according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procedures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specified</a:t>
            </a:r>
            <a:r>
              <a:rPr dirty="0" sz="1200" spc="-25">
                <a:latin typeface="Arial"/>
                <a:cs typeface="Arial"/>
              </a:rPr>
              <a:t> in </a:t>
            </a:r>
            <a:r>
              <a:rPr dirty="0" sz="1200">
                <a:latin typeface="Arial"/>
                <a:cs typeface="Arial"/>
              </a:rPr>
              <a:t>ASH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Section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IV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(Faculty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Misconduct).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17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892809"/>
            <a:ext cx="5971540" cy="53066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LETTER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APPOINTMENT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6985" indent="456565">
              <a:lnSpc>
                <a:spcPts val="1380"/>
              </a:lnSpc>
            </a:pPr>
            <a:r>
              <a:rPr dirty="0" sz="1200">
                <a:latin typeface="Arial"/>
                <a:cs typeface="Arial"/>
              </a:rPr>
              <a:t>Upon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promotion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full-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paid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Medical </a:t>
            </a:r>
            <a:r>
              <a:rPr dirty="0" sz="1200">
                <a:latin typeface="Arial"/>
                <a:cs typeface="Arial"/>
              </a:rPr>
              <a:t>College,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receive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letter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from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chair </a:t>
            </a:r>
            <a:r>
              <a:rPr dirty="0" sz="1200">
                <a:latin typeface="Arial"/>
                <a:cs typeface="Arial"/>
              </a:rPr>
              <a:t>describing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nature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terms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employment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Medical College.</a:t>
            </a:r>
            <a:endParaRPr sz="1200">
              <a:latin typeface="Arial"/>
              <a:cs typeface="Arial"/>
            </a:endParaRPr>
          </a:p>
          <a:p>
            <a:pPr algn="just" marL="12700" marR="5080" indent="456565">
              <a:lnSpc>
                <a:spcPct val="95900"/>
              </a:lnSpc>
              <a:spcBef>
                <a:spcPts val="1165"/>
              </a:spcBef>
            </a:pPr>
            <a:r>
              <a:rPr dirty="0" sz="1200">
                <a:latin typeface="Arial"/>
                <a:cs typeface="Arial"/>
              </a:rPr>
              <a:t>Letters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must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prior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mailing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usually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sent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until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after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promotion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is </a:t>
            </a:r>
            <a:r>
              <a:rPr dirty="0" sz="1200">
                <a:latin typeface="Arial"/>
                <a:cs typeface="Arial"/>
              </a:rPr>
              <a:t>approved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appropriate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officer(s)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University.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noted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above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subsection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Procedures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Promotion,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item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I,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new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replacement positions,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review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of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includes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approval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"Academic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Applicant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Search </a:t>
            </a:r>
            <a:r>
              <a:rPr dirty="0" sz="1200">
                <a:latin typeface="Arial"/>
                <a:cs typeface="Arial"/>
              </a:rPr>
              <a:t>Plan,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parts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II"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Diversity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completion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Academic </a:t>
            </a:r>
            <a:r>
              <a:rPr dirty="0" sz="1200">
                <a:latin typeface="Arial"/>
                <a:cs typeface="Arial"/>
              </a:rPr>
              <a:t>Applicant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Tracking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process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within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Human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Resources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Department’s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Recruitment </a:t>
            </a:r>
            <a:r>
              <a:rPr dirty="0" sz="1200">
                <a:latin typeface="Arial"/>
                <a:cs typeface="Arial"/>
              </a:rPr>
              <a:t>Management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System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responsible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recruiting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effort.</a:t>
            </a:r>
            <a:endParaRPr sz="1200">
              <a:latin typeface="Arial"/>
              <a:cs typeface="Arial"/>
            </a:endParaRPr>
          </a:p>
          <a:p>
            <a:pPr algn="just" marL="12700" marR="5080" indent="456565">
              <a:lnSpc>
                <a:spcPts val="1380"/>
              </a:lnSpc>
              <a:spcBef>
                <a:spcPts val="1235"/>
              </a:spcBef>
            </a:pPr>
            <a:r>
              <a:rPr dirty="0" sz="1200">
                <a:latin typeface="Arial"/>
                <a:cs typeface="Arial"/>
              </a:rPr>
              <a:t>It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recognized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department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wish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issue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letter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prior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official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approval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promotion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order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candidate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acknowledge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acceptance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position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defined.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addition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describing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nature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terms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employment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College,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such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letters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specify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recommended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contingent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upon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appropriate </a:t>
            </a:r>
            <a:r>
              <a:rPr dirty="0" sz="1200">
                <a:latin typeface="Arial"/>
                <a:cs typeface="Arial"/>
              </a:rPr>
              <a:t>University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approval.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appropriate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University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approval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obtained,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letter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not </a:t>
            </a:r>
            <a:r>
              <a:rPr dirty="0" sz="1200" spc="-10">
                <a:latin typeface="Arial"/>
                <a:cs typeface="Arial"/>
              </a:rPr>
              <a:t>binding.</a:t>
            </a:r>
            <a:endParaRPr sz="1200">
              <a:latin typeface="Arial"/>
              <a:cs typeface="Arial"/>
            </a:endParaRPr>
          </a:p>
          <a:p>
            <a:pPr algn="just" marL="12700" marR="8255" indent="456565">
              <a:lnSpc>
                <a:spcPts val="1380"/>
              </a:lnSpc>
              <a:spcBef>
                <a:spcPts val="1200"/>
              </a:spcBef>
            </a:pPr>
            <a:r>
              <a:rPr dirty="0" sz="1200">
                <a:latin typeface="Arial"/>
                <a:cs typeface="Arial"/>
              </a:rPr>
              <a:t>Regardless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level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appointment,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interests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both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Medical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College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letters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include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information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listed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below.</a:t>
            </a:r>
            <a:endParaRPr sz="12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1105"/>
              </a:spcBef>
              <a:buFont typeface="Arial"/>
              <a:buAutoNum type="romanUcPeriod"/>
              <a:tabLst>
                <a:tab pos="469265" algn="l"/>
              </a:tabLst>
            </a:pP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title.</a:t>
            </a:r>
            <a:endParaRPr sz="1200">
              <a:latin typeface="Arial"/>
              <a:cs typeface="Arial"/>
            </a:endParaRPr>
          </a:p>
          <a:p>
            <a:pPr marL="469265" indent="-456565">
              <a:lnSpc>
                <a:spcPct val="100000"/>
              </a:lnSpc>
              <a:spcBef>
                <a:spcPts val="1140"/>
              </a:spcBef>
              <a:buFont typeface="Arial"/>
              <a:buAutoNum type="romanUcPeriod"/>
              <a:tabLst>
                <a:tab pos="469265" algn="l"/>
              </a:tabLst>
            </a:pP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granted,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e.g.,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administrative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hospital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6318884"/>
            <a:ext cx="1962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 b="1">
                <a:latin typeface="Arial"/>
                <a:cs typeface="Arial"/>
              </a:rPr>
              <a:t>III.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6318884"/>
            <a:ext cx="5506085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70485" marR="5080" indent="-58419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effective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date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terminating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date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length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period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appointment. </a:t>
            </a:r>
            <a:r>
              <a:rPr dirty="0" sz="1200">
                <a:latin typeface="Arial"/>
                <a:cs typeface="Arial"/>
              </a:rPr>
              <a:t>(Appointments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start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beginning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fiscal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effective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July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1st.)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6821805"/>
            <a:ext cx="5965825" cy="7346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469265" marR="5080" indent="-457200">
              <a:lnSpc>
                <a:spcPct val="959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IV.</a:t>
            </a:r>
            <a:r>
              <a:rPr dirty="0" sz="1200" spc="400" b="1">
                <a:latin typeface="Arial"/>
                <a:cs typeface="Arial"/>
              </a:rPr>
              <a:t>   </a:t>
            </a:r>
            <a:r>
              <a:rPr dirty="0" sz="1200" spc="-10">
                <a:latin typeface="Arial"/>
                <a:cs typeface="Arial"/>
              </a:rPr>
              <a:t>Whether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terminal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renewable.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renewable,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implies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decision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reappointment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made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prior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stated</a:t>
            </a:r>
            <a:r>
              <a:rPr dirty="0" sz="1200" spc="3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</a:t>
            </a:r>
            <a:r>
              <a:rPr dirty="0" sz="1200" spc="3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3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there</a:t>
            </a:r>
            <a:r>
              <a:rPr dirty="0" sz="1200" spc="3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3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3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commitment</a:t>
            </a:r>
            <a:r>
              <a:rPr dirty="0" sz="1200" spc="3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3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giving</a:t>
            </a:r>
            <a:r>
              <a:rPr dirty="0" sz="1200" spc="3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notice.</a:t>
            </a:r>
            <a:r>
              <a:rPr dirty="0" sz="1200" spc="3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3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it</a:t>
            </a:r>
            <a:r>
              <a:rPr dirty="0" sz="1200" spc="3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3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37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terminal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and,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thus,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renewed,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letter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so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state.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7675626"/>
            <a:ext cx="1708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V.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9153" y="7675626"/>
            <a:ext cx="4648835" cy="1191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"/>
                <a:cs typeface="Arial"/>
              </a:rPr>
              <a:t>Conditions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renewal,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including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but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limited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to: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Continued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receipt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sufficient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extramural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funds.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Continued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fulfillment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qualifications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performance.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Programmatic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needs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and/or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hospital.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16" name="object 16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18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816354" y="892809"/>
            <a:ext cx="1543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Arial"/>
                <a:cs typeface="Arial"/>
              </a:rPr>
              <a:t>4.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73554" y="892809"/>
            <a:ext cx="40989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"/>
                <a:cs typeface="Arial"/>
              </a:rPr>
              <a:t>Maintenance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visa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status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employment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authorization.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16354" y="1220469"/>
            <a:ext cx="1543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Arial"/>
                <a:cs typeface="Arial"/>
              </a:rPr>
              <a:t>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73554" y="1220469"/>
            <a:ext cx="3126105" cy="8636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institution,</a:t>
            </a:r>
            <a:endParaRPr sz="12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140"/>
              </a:spcBef>
              <a:buAutoNum type="alphaLcPeriod"/>
              <a:tabLst>
                <a:tab pos="469900" algn="l"/>
              </a:tabLst>
            </a:pPr>
            <a:r>
              <a:rPr dirty="0" sz="1200">
                <a:latin typeface="Arial"/>
                <a:cs typeface="Arial"/>
              </a:rPr>
              <a:t>Continuation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agreement.</a:t>
            </a:r>
            <a:endParaRPr sz="120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140"/>
              </a:spcBef>
              <a:buAutoNum type="alphaLcPeriod"/>
              <a:tabLst>
                <a:tab pos="469900" algn="l"/>
              </a:tabLst>
            </a:pPr>
            <a:r>
              <a:rPr dirty="0" sz="1200">
                <a:latin typeface="Arial"/>
                <a:cs typeface="Arial"/>
              </a:rPr>
              <a:t>Continuation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affiliate.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2203450"/>
            <a:ext cx="5963920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527685" marR="5080" indent="-515620">
              <a:lnSpc>
                <a:spcPts val="1380"/>
              </a:lnSpc>
              <a:spcBef>
                <a:spcPts val="195"/>
              </a:spcBef>
              <a:tabLst>
                <a:tab pos="469265" algn="l"/>
              </a:tabLst>
            </a:pPr>
            <a:r>
              <a:rPr dirty="0" sz="1200" spc="-25" b="1">
                <a:latin typeface="Arial"/>
                <a:cs typeface="Arial"/>
              </a:rPr>
              <a:t>VI.</a:t>
            </a:r>
            <a:r>
              <a:rPr dirty="0" sz="1200" b="1">
                <a:latin typeface="Arial"/>
                <a:cs typeface="Arial"/>
              </a:rPr>
              <a:t>	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base</a:t>
            </a:r>
            <a:r>
              <a:rPr dirty="0" sz="1200" spc="4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salary</a:t>
            </a:r>
            <a:r>
              <a:rPr dirty="0" sz="1200" spc="45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and,</a:t>
            </a:r>
            <a:r>
              <a:rPr dirty="0" sz="1200" spc="4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4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applicable,</a:t>
            </a:r>
            <a:r>
              <a:rPr dirty="0" sz="1200" spc="4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45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compensation</a:t>
            </a:r>
            <a:r>
              <a:rPr dirty="0" sz="1200" spc="4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(i.e.</a:t>
            </a:r>
            <a:r>
              <a:rPr dirty="0" sz="1200" spc="4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supplemental </a:t>
            </a:r>
            <a:r>
              <a:rPr dirty="0" sz="1200">
                <a:latin typeface="Arial"/>
                <a:cs typeface="Arial"/>
              </a:rPr>
              <a:t>compensation,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administrative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compensation).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2004" y="2706369"/>
            <a:ext cx="2552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 b="1">
                <a:latin typeface="Arial"/>
                <a:cs typeface="Arial"/>
              </a:rPr>
              <a:t>VII.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59153" y="2706369"/>
            <a:ext cx="5508625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70485" marR="5080" indent="-58419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responsibilities</a:t>
            </a:r>
            <a:r>
              <a:rPr dirty="0" sz="1200" spc="2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associated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position,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e.g.,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teaching,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research,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clinical </a:t>
            </a:r>
            <a:r>
              <a:rPr dirty="0" sz="1200">
                <a:latin typeface="Arial"/>
                <a:cs typeface="Arial"/>
              </a:rPr>
              <a:t>practice,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administrative</a:t>
            </a:r>
            <a:r>
              <a:rPr dirty="0" sz="1200" spc="-10">
                <a:latin typeface="Arial"/>
                <a:cs typeface="Arial"/>
              </a:rPr>
              <a:t> duties.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2004" y="3209670"/>
            <a:ext cx="2978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VIII.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59153" y="3209670"/>
            <a:ext cx="28543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"/>
                <a:cs typeface="Arial"/>
              </a:rPr>
              <a:t>Any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special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arrangements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agreements.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2004" y="3537330"/>
            <a:ext cx="5970905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469265" marR="5080" indent="-45720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IX.</a:t>
            </a:r>
            <a:r>
              <a:rPr dirty="0" sz="1200" spc="350" b="1">
                <a:latin typeface="Arial"/>
                <a:cs typeface="Arial"/>
              </a:rPr>
              <a:t>   </a:t>
            </a:r>
            <a:r>
              <a:rPr dirty="0" sz="1200">
                <a:latin typeface="Arial"/>
                <a:cs typeface="Arial"/>
              </a:rPr>
              <a:t>Description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University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Inventions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Related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Property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Rights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Policy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and </a:t>
            </a:r>
            <a:r>
              <a:rPr dirty="0" sz="1200">
                <a:latin typeface="Arial"/>
                <a:cs typeface="Arial"/>
              </a:rPr>
              <a:t>statement</a:t>
            </a:r>
            <a:r>
              <a:rPr dirty="0" sz="1200" spc="13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13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execution</a:t>
            </a:r>
            <a:r>
              <a:rPr dirty="0" sz="1200" spc="13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3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4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Inventions</a:t>
            </a:r>
            <a:r>
              <a:rPr dirty="0" sz="1200" spc="13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3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Related</a:t>
            </a:r>
            <a:r>
              <a:rPr dirty="0" sz="1200" spc="13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Property</a:t>
            </a:r>
            <a:r>
              <a:rPr dirty="0" sz="1200" spc="130">
                <a:latin typeface="Arial"/>
                <a:cs typeface="Arial"/>
              </a:rPr>
              <a:t>  </a:t>
            </a:r>
            <a:r>
              <a:rPr dirty="0" sz="1200" spc="-10">
                <a:latin typeface="Arial"/>
                <a:cs typeface="Arial"/>
              </a:rPr>
              <a:t>Rights </a:t>
            </a:r>
            <a:r>
              <a:rPr dirty="0" sz="1200">
                <a:latin typeface="Arial"/>
                <a:cs typeface="Arial"/>
              </a:rPr>
              <a:t>Assignment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Form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condition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employment.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02004" y="4215510"/>
            <a:ext cx="1708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X.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59153" y="4215510"/>
            <a:ext cx="5508625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Description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Conflicts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Policy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statement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execution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Conflict </a:t>
            </a:r>
            <a:r>
              <a:rPr dirty="0" sz="1200">
                <a:latin typeface="Arial"/>
                <a:cs typeface="Arial"/>
              </a:rPr>
              <a:t>Disclosure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Form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condition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employment.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02004" y="4718430"/>
            <a:ext cx="5969635" cy="55880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469265" marR="5080" indent="-45720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XI.</a:t>
            </a:r>
            <a:r>
              <a:rPr dirty="0" sz="1200" spc="345" b="1">
                <a:latin typeface="Arial"/>
                <a:cs typeface="Arial"/>
              </a:rPr>
              <a:t>  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providing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care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services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patients,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state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that </a:t>
            </a:r>
            <a:r>
              <a:rPr dirty="0" sz="1200" spc="-10">
                <a:latin typeface="Arial"/>
                <a:cs typeface="Arial"/>
              </a:rPr>
              <a:t>participation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Medical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College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Physician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Organization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Billing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Compliance </a:t>
            </a:r>
            <a:r>
              <a:rPr dirty="0" sz="1200">
                <a:latin typeface="Arial"/>
                <a:cs typeface="Arial"/>
              </a:rPr>
              <a:t>Program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conditions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employment.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288919" y="892809"/>
            <a:ext cx="11944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INTRODUCTION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2004" y="1372869"/>
            <a:ext cx="111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1304289"/>
            <a:ext cx="5510530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The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Non-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Faculty,</a:t>
            </a:r>
            <a:r>
              <a:rPr dirty="0" u="sng" sz="1200" spc="-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Academic</a:t>
            </a:r>
            <a:r>
              <a:rPr dirty="0" u="sng" sz="1200" spc="-2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Staff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>
                <a:latin typeface="Arial"/>
                <a:cs typeface="Arial"/>
              </a:rPr>
              <a:t>The </a:t>
            </a:r>
            <a:r>
              <a:rPr dirty="0" sz="1200" spc="-10">
                <a:latin typeface="Arial"/>
                <a:cs typeface="Arial"/>
              </a:rPr>
              <a:t>non-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3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 the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Weill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 </a:t>
            </a:r>
            <a:r>
              <a:rPr dirty="0" sz="1200" spc="-10">
                <a:latin typeface="Arial"/>
                <a:cs typeface="Arial"/>
              </a:rPr>
              <a:t>composed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1799590"/>
            <a:ext cx="5972175" cy="43922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those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holding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assistants,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fellows,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associates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senior </a:t>
            </a:r>
            <a:r>
              <a:rPr dirty="0" sz="1200">
                <a:latin typeface="Arial"/>
                <a:cs typeface="Arial"/>
              </a:rPr>
              <a:t>associates</a:t>
            </a:r>
            <a:r>
              <a:rPr dirty="0" sz="1200" spc="20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physicians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physicians.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members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staff,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they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contribute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teaching,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and/or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programs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College,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but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appropriate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faculty.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example,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recommended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non-faculty,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recently </a:t>
            </a:r>
            <a:r>
              <a:rPr dirty="0" sz="1200">
                <a:latin typeface="Arial"/>
                <a:cs typeface="Arial"/>
              </a:rPr>
              <a:t>obtained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terminal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degree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field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currently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receiving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supplemental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or </a:t>
            </a:r>
            <a:r>
              <a:rPr dirty="0" sz="1200">
                <a:latin typeface="Arial"/>
                <a:cs typeface="Arial"/>
              </a:rPr>
              <a:t>specialized</a:t>
            </a:r>
            <a:r>
              <a:rPr dirty="0" sz="1200" spc="2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2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specific</a:t>
            </a:r>
            <a:r>
              <a:rPr dirty="0" sz="1200" spc="2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duration.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2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cases,</a:t>
            </a:r>
            <a:r>
              <a:rPr dirty="0" sz="1200" spc="2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they</a:t>
            </a:r>
            <a:r>
              <a:rPr dirty="0" sz="1200" spc="25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provide</a:t>
            </a:r>
            <a:r>
              <a:rPr dirty="0" sz="1200" spc="2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essential </a:t>
            </a:r>
            <a:r>
              <a:rPr dirty="0" sz="1200">
                <a:latin typeface="Arial"/>
                <a:cs typeface="Arial"/>
              </a:rPr>
              <a:t>teaching, research or support services to the Medical College. Members of the </a:t>
            </a:r>
            <a:r>
              <a:rPr dirty="0" sz="1200" spc="-20">
                <a:latin typeface="Arial"/>
                <a:cs typeface="Arial"/>
              </a:rPr>
              <a:t>non-</a:t>
            </a:r>
            <a:r>
              <a:rPr dirty="0" sz="1200">
                <a:latin typeface="Arial"/>
                <a:cs typeface="Arial"/>
              </a:rPr>
              <a:t>faculty,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full-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salaried,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part-</a:t>
            </a:r>
            <a:r>
              <a:rPr dirty="0" sz="1200">
                <a:latin typeface="Arial"/>
                <a:cs typeface="Arial"/>
              </a:rPr>
              <a:t>time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salaried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non-salaried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institution.</a:t>
            </a:r>
            <a:endParaRPr sz="1200">
              <a:latin typeface="Arial"/>
              <a:cs typeface="Arial"/>
            </a:endParaRPr>
          </a:p>
          <a:p>
            <a:pPr algn="just" marL="12700" marR="5715" indent="456565">
              <a:lnSpc>
                <a:spcPct val="95800"/>
              </a:lnSpc>
              <a:spcBef>
                <a:spcPts val="1200"/>
              </a:spcBef>
            </a:pPr>
            <a:r>
              <a:rPr dirty="0" sz="1200">
                <a:latin typeface="Arial"/>
                <a:cs typeface="Arial"/>
              </a:rPr>
              <a:t>Among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non-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postdoctoral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trainees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could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any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following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titles: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Associate,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Fellow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Visiting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Fellow.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trainee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has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terminal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degree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(Ph.D.,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M.D.,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DVM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or </a:t>
            </a:r>
            <a:r>
              <a:rPr dirty="0" sz="1200">
                <a:latin typeface="Arial"/>
                <a:cs typeface="Arial"/>
              </a:rPr>
              <a:t>equivalent)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appointed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purpose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develop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ability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reason</a:t>
            </a:r>
            <a:r>
              <a:rPr dirty="0" sz="1200" spc="-25">
                <a:latin typeface="Arial"/>
                <a:cs typeface="Arial"/>
              </a:rPr>
              <a:t> in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scientific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manner,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formulate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hypotheses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independently,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perform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independent </a:t>
            </a:r>
            <a:r>
              <a:rPr dirty="0" sz="1200">
                <a:latin typeface="Arial"/>
                <a:cs typeface="Arial"/>
              </a:rPr>
              <a:t>research,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including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basic,</a:t>
            </a:r>
            <a:r>
              <a:rPr dirty="0" sz="1200" spc="25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clinical,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translational</a:t>
            </a:r>
            <a:r>
              <a:rPr dirty="0" sz="1200" spc="2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2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behavioral</a:t>
            </a:r>
            <a:r>
              <a:rPr dirty="0" sz="1200" spc="25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research.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individual </a:t>
            </a:r>
            <a:r>
              <a:rPr dirty="0" sz="1200">
                <a:latin typeface="Arial"/>
                <a:cs typeface="Arial"/>
              </a:rPr>
              <a:t>engaging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activities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two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part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program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is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considered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trainee,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unless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designed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develop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ability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perform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independent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research.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must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or </a:t>
            </a:r>
            <a:r>
              <a:rPr dirty="0" sz="1200" spc="-10">
                <a:latin typeface="Arial"/>
                <a:cs typeface="Arial"/>
              </a:rPr>
              <a:t>professional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responsibilities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interfere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research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training.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However,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while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research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principle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activity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trainees,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they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can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elect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participate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in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4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activities,</a:t>
            </a:r>
            <a:r>
              <a:rPr dirty="0" sz="1200" spc="4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including</a:t>
            </a:r>
            <a:r>
              <a:rPr dirty="0" sz="1200" spc="4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but</a:t>
            </a:r>
            <a:r>
              <a:rPr dirty="0" sz="1200" spc="4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4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limited</a:t>
            </a:r>
            <a:r>
              <a:rPr dirty="0" sz="1200" spc="4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4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lecturing,</a:t>
            </a:r>
            <a:r>
              <a:rPr dirty="0" sz="1200" spc="4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moderating</a:t>
            </a:r>
            <a:r>
              <a:rPr dirty="0" sz="1200" spc="4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small</a:t>
            </a:r>
            <a:r>
              <a:rPr dirty="0" sz="1200" spc="4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group </a:t>
            </a:r>
            <a:r>
              <a:rPr dirty="0" sz="1200">
                <a:latin typeface="Arial"/>
                <a:cs typeface="Arial"/>
              </a:rPr>
              <a:t>conferences,</a:t>
            </a:r>
            <a:r>
              <a:rPr dirty="0" sz="1200" spc="-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mentoring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junior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scientists.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trainees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expected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publish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results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research.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6311265"/>
            <a:ext cx="1536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II.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9153" y="6242685"/>
            <a:ext cx="5507990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Titles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>
                <a:latin typeface="Arial"/>
                <a:cs typeface="Arial"/>
              </a:rPr>
              <a:t>Through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legislation,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Weill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has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established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a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2004" y="6737984"/>
            <a:ext cx="5970270" cy="21977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spc="-10">
                <a:latin typeface="Arial"/>
                <a:cs typeface="Arial"/>
              </a:rPr>
              <a:t>system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of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non-faculty,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academic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titles.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Each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title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distinguished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by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specific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qualifications; </a:t>
            </a:r>
            <a:r>
              <a:rPr dirty="0" sz="1200">
                <a:latin typeface="Arial"/>
                <a:cs typeface="Arial"/>
              </a:rPr>
              <a:t>duties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areas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teaching,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and/or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care;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privileges,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7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described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subsections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below.</a:t>
            </a:r>
            <a:endParaRPr sz="12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1105"/>
              </a:spcBef>
            </a:pPr>
            <a:r>
              <a:rPr dirty="0" sz="1200">
                <a:latin typeface="Arial"/>
                <a:cs typeface="Arial"/>
              </a:rPr>
              <a:t>Listed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below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non-</a:t>
            </a:r>
            <a:r>
              <a:rPr dirty="0" sz="1200">
                <a:latin typeface="Arial"/>
                <a:cs typeface="Arial"/>
              </a:rPr>
              <a:t>faculty,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College:</a:t>
            </a:r>
            <a:endParaRPr sz="12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1140"/>
              </a:spcBef>
            </a:pPr>
            <a:r>
              <a:rPr dirty="0" sz="1200" b="1">
                <a:latin typeface="Arial"/>
                <a:cs typeface="Arial"/>
              </a:rPr>
              <a:t>A.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Assistants</a:t>
            </a:r>
            <a:endParaRPr sz="1200">
              <a:latin typeface="Arial"/>
              <a:cs typeface="Arial"/>
            </a:endParaRPr>
          </a:p>
          <a:p>
            <a:pPr marL="1383665" indent="-457200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1383665" algn="l"/>
              </a:tabLst>
            </a:pP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Assistant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1383665" indent="-457200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1383665" algn="l"/>
              </a:tabLst>
            </a:pP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Assistant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1383665" indent="-457200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1383665" algn="l"/>
              </a:tabLst>
            </a:pPr>
            <a:r>
              <a:rPr dirty="0" sz="1200">
                <a:latin typeface="Arial"/>
                <a:cs typeface="Arial"/>
              </a:rPr>
              <a:t>Graduate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Assistant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19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892809"/>
            <a:ext cx="4747260" cy="5885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2174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APPENDIX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50" b="1">
                <a:latin typeface="Arial"/>
                <a:cs typeface="Arial"/>
              </a:rPr>
              <a:t>I</a:t>
            </a:r>
            <a:endParaRPr sz="1200">
              <a:latin typeface="Arial"/>
              <a:cs typeface="Arial"/>
            </a:endParaRPr>
          </a:p>
          <a:p>
            <a:pPr algn="ctr" marL="1221105">
              <a:lnSpc>
                <a:spcPts val="1410"/>
              </a:lnSpc>
              <a:spcBef>
                <a:spcPts val="1320"/>
              </a:spcBef>
            </a:pPr>
            <a:r>
              <a:rPr dirty="0" sz="1200" spc="-20" b="1">
                <a:latin typeface="Arial"/>
                <a:cs typeface="Arial"/>
              </a:rPr>
              <a:t>Non-</a:t>
            </a:r>
            <a:r>
              <a:rPr dirty="0" sz="1200" b="1">
                <a:latin typeface="Arial"/>
                <a:cs typeface="Arial"/>
              </a:rPr>
              <a:t>Faculty,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Academic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Titles</a:t>
            </a:r>
            <a:r>
              <a:rPr dirty="0" sz="1200" spc="-25" b="1">
                <a:latin typeface="Arial"/>
                <a:cs typeface="Arial"/>
              </a:rPr>
              <a:t> at</a:t>
            </a:r>
            <a:endParaRPr sz="1200">
              <a:latin typeface="Arial"/>
              <a:cs typeface="Arial"/>
            </a:endParaRPr>
          </a:p>
          <a:p>
            <a:pPr algn="ctr" marL="1217295">
              <a:lnSpc>
                <a:spcPts val="1410"/>
              </a:lnSpc>
            </a:pPr>
            <a:r>
              <a:rPr dirty="0" sz="1200" b="1">
                <a:latin typeface="Arial"/>
                <a:cs typeface="Arial"/>
              </a:rPr>
              <a:t>Weill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Cornell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Medical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College,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Cornell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University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Assistants</a:t>
            </a:r>
            <a:endParaRPr sz="1200">
              <a:latin typeface="Arial"/>
              <a:cs typeface="Arial"/>
            </a:endParaRPr>
          </a:p>
          <a:p>
            <a:pPr marL="469265" marR="1855470">
              <a:lnSpc>
                <a:spcPts val="1380"/>
              </a:lnSpc>
              <a:spcBef>
                <a:spcPts val="635"/>
              </a:spcBef>
            </a:pP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Assistant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Assistant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469265" marR="1179195">
              <a:lnSpc>
                <a:spcPts val="1380"/>
              </a:lnSpc>
            </a:pPr>
            <a:r>
              <a:rPr dirty="0" sz="1200">
                <a:latin typeface="Arial"/>
                <a:cs typeface="Arial"/>
              </a:rPr>
              <a:t>Graduate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Assistant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 </a:t>
            </a:r>
            <a:r>
              <a:rPr dirty="0" sz="1200">
                <a:latin typeface="Arial"/>
                <a:cs typeface="Arial"/>
              </a:rPr>
              <a:t>Visiting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Graduate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Assistant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Fellows</a:t>
            </a:r>
            <a:endParaRPr sz="1200">
              <a:latin typeface="Arial"/>
              <a:cs typeface="Arial"/>
            </a:endParaRPr>
          </a:p>
          <a:p>
            <a:pPr marL="469265" marR="2194560">
              <a:lnSpc>
                <a:spcPts val="1380"/>
              </a:lnSpc>
              <a:spcBef>
                <a:spcPts val="640"/>
              </a:spcBef>
            </a:pPr>
            <a:r>
              <a:rPr dirty="0" sz="1200">
                <a:latin typeface="Arial"/>
                <a:cs typeface="Arial"/>
              </a:rPr>
              <a:t>Fellow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r>
              <a:rPr dirty="0" sz="1200" spc="5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Visiting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Fellow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0">
                <a:latin typeface="Arial"/>
                <a:cs typeface="Arial"/>
              </a:rPr>
              <a:t> (Department)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Associates</a:t>
            </a:r>
            <a:endParaRPr sz="1200">
              <a:latin typeface="Arial"/>
              <a:cs typeface="Arial"/>
            </a:endParaRPr>
          </a:p>
          <a:p>
            <a:pPr marL="469265" marR="1619250">
              <a:lnSpc>
                <a:spcPts val="1380"/>
              </a:lnSpc>
              <a:spcBef>
                <a:spcPts val="640"/>
              </a:spcBef>
            </a:pP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0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Senior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Associates</a:t>
            </a:r>
            <a:endParaRPr sz="1200">
              <a:latin typeface="Arial"/>
              <a:cs typeface="Arial"/>
            </a:endParaRPr>
          </a:p>
          <a:p>
            <a:pPr marL="469265" marR="1330960">
              <a:lnSpc>
                <a:spcPts val="1380"/>
              </a:lnSpc>
              <a:spcBef>
                <a:spcPts val="640"/>
              </a:spcBef>
            </a:pP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0">
                <a:latin typeface="Arial"/>
                <a:cs typeface="Arial"/>
              </a:rPr>
              <a:t> (Department)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05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Affiliate</a:t>
            </a:r>
            <a:r>
              <a:rPr dirty="0" u="sng" sz="1200" spc="-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Physicians</a:t>
            </a:r>
            <a:endParaRPr sz="1200">
              <a:latin typeface="Arial"/>
              <a:cs typeface="Arial"/>
            </a:endParaRPr>
          </a:p>
          <a:p>
            <a:pPr marL="469265" marR="1492885">
              <a:lnSpc>
                <a:spcPts val="1380"/>
              </a:lnSpc>
              <a:spcBef>
                <a:spcPts val="635"/>
              </a:spcBef>
            </a:pP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r>
              <a:rPr dirty="0" sz="1200" spc="5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20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866645" y="892809"/>
            <a:ext cx="4041140" cy="734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APPENDIX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II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"/>
              <a:cs typeface="Arial"/>
            </a:endParaRPr>
          </a:p>
          <a:p>
            <a:pPr algn="ctr" marL="12700" marR="5080" indent="-127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Weill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Cornell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Medical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College,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Cornell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University </a:t>
            </a:r>
            <a:r>
              <a:rPr dirty="0" sz="1200" b="1">
                <a:latin typeface="Arial"/>
                <a:cs typeface="Arial"/>
              </a:rPr>
              <a:t>Required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Format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Curriculum</a:t>
            </a:r>
            <a:r>
              <a:rPr dirty="0" sz="1200" spc="-30" b="1" i="1">
                <a:latin typeface="Arial"/>
                <a:cs typeface="Arial"/>
              </a:rPr>
              <a:t> </a:t>
            </a:r>
            <a:r>
              <a:rPr dirty="0" sz="1200" b="1" i="1">
                <a:latin typeface="Arial"/>
                <a:cs typeface="Arial"/>
              </a:rPr>
              <a:t>Vitae</a:t>
            </a:r>
            <a:r>
              <a:rPr dirty="0" sz="1200" spc="-20" b="1" i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Bibliography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2070861"/>
            <a:ext cx="5709920" cy="7372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Please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consult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following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website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most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current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curriculum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vitae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format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and </a:t>
            </a:r>
            <a:r>
              <a:rPr dirty="0" sz="1200">
                <a:latin typeface="Arial"/>
                <a:cs typeface="Arial"/>
              </a:rPr>
              <a:t>guidance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its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completion,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well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important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documents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information: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u="sng" sz="12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www.med.cornell.edu/ofa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21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2121154" y="892809"/>
            <a:ext cx="3531870" cy="1392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APPENDIX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III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320"/>
              </a:spcBef>
            </a:pPr>
            <a:r>
              <a:rPr dirty="0" sz="1200" spc="-10" b="1">
                <a:latin typeface="Arial"/>
                <a:cs typeface="Arial"/>
              </a:rPr>
              <a:t>Affiliations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960"/>
              </a:spcBef>
            </a:pP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dirty="0" sz="1200" b="1">
                <a:latin typeface="Arial"/>
                <a:cs typeface="Arial"/>
              </a:rPr>
              <a:t>Weill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Cornell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Medicine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345"/>
              </a:spcBef>
            </a:pPr>
            <a:r>
              <a:rPr dirty="0" sz="1200" b="1">
                <a:latin typeface="Arial"/>
                <a:cs typeface="Arial"/>
              </a:rPr>
              <a:t>Weill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Cornell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Medical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College,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Cornell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University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2782569"/>
            <a:ext cx="5643880" cy="5626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"/>
                <a:cs typeface="Arial"/>
              </a:rPr>
              <a:t>Please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consult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following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website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most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current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list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institutions: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45"/>
              </a:spcBef>
            </a:pPr>
            <a:r>
              <a:rPr dirty="0" u="sng" sz="1200" spc="-1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2"/>
              </a:rPr>
              <a:t>http://weill.cornell.edu/utilities/affiliations.html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2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816354" y="892809"/>
            <a:ext cx="1543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Arial"/>
                <a:cs typeface="Arial"/>
              </a:rPr>
              <a:t>4.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73554" y="892809"/>
            <a:ext cx="29552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"/>
                <a:cs typeface="Arial"/>
              </a:rPr>
              <a:t>Visiting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Graduate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Assistant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1220469"/>
            <a:ext cx="7708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B.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Fellows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16354" y="1548130"/>
            <a:ext cx="15430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latin typeface="Arial"/>
                <a:cs typeface="Arial"/>
              </a:rPr>
              <a:t>1.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73554" y="1548130"/>
            <a:ext cx="15671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"/>
                <a:cs typeface="Arial"/>
              </a:rPr>
              <a:t>Fellow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9153" y="1875790"/>
            <a:ext cx="3877945" cy="47961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>
              <a:lnSpc>
                <a:spcPct val="100000"/>
              </a:lnSpc>
              <a:spcBef>
                <a:spcPts val="100"/>
              </a:spcBef>
              <a:tabLst>
                <a:tab pos="926465" algn="l"/>
              </a:tabLst>
            </a:pPr>
            <a:r>
              <a:rPr dirty="0" sz="1200" spc="-25">
                <a:latin typeface="Arial"/>
                <a:cs typeface="Arial"/>
              </a:rPr>
              <a:t>2.</a:t>
            </a:r>
            <a:r>
              <a:rPr dirty="0" sz="1200">
                <a:latin typeface="Arial"/>
                <a:cs typeface="Arial"/>
              </a:rPr>
              <a:t>	Visiting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Fellow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0">
                <a:latin typeface="Arial"/>
                <a:cs typeface="Arial"/>
              </a:rPr>
              <a:t> (Department)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200" b="1">
                <a:latin typeface="Arial"/>
                <a:cs typeface="Arial"/>
              </a:rPr>
              <a:t>C.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Associates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200" b="1">
                <a:latin typeface="Arial"/>
                <a:cs typeface="Arial"/>
              </a:rPr>
              <a:t>D.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 </a:t>
            </a:r>
            <a:r>
              <a:rPr dirty="0" sz="1200" spc="-10">
                <a:latin typeface="Arial"/>
                <a:cs typeface="Arial"/>
              </a:rPr>
              <a:t>Associates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0">
                <a:latin typeface="Arial"/>
                <a:cs typeface="Arial"/>
              </a:rPr>
              <a:t> (Department)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5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0"/>
              </a:spcBef>
            </a:pPr>
            <a:r>
              <a:rPr dirty="0" sz="1200" b="1">
                <a:latin typeface="Arial"/>
                <a:cs typeface="Arial"/>
              </a:rPr>
              <a:t>E.</a:t>
            </a:r>
            <a:r>
              <a:rPr dirty="0" sz="1200" spc="310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Physicians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  <a:p>
            <a:pPr marL="926465" indent="-456565">
              <a:lnSpc>
                <a:spcPct val="100000"/>
              </a:lnSpc>
              <a:spcBef>
                <a:spcPts val="1140"/>
              </a:spcBef>
              <a:buAutoNum type="arabicPeriod"/>
              <a:tabLst>
                <a:tab pos="926465" algn="l"/>
              </a:tabLst>
            </a:pP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3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2078482" y="892809"/>
            <a:ext cx="361505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CRITERIA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APPOINTMENT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PROMOTION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1372869"/>
            <a:ext cx="111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1304289"/>
            <a:ext cx="5511165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Assistants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 b="1">
                <a:latin typeface="Arial"/>
                <a:cs typeface="Arial"/>
              </a:rPr>
              <a:t>A.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Research</a:t>
            </a:r>
            <a:r>
              <a:rPr dirty="0" sz="1200" spc="3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Assistant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3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400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3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3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3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conferred</a:t>
            </a:r>
            <a:r>
              <a:rPr dirty="0" sz="1200" spc="3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38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degree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1799590"/>
            <a:ext cx="5972175" cy="24187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1206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candidates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Graduate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School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Sciences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(GSMS)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rendering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research </a:t>
            </a:r>
            <a:r>
              <a:rPr dirty="0" sz="1200">
                <a:latin typeface="Arial"/>
                <a:cs typeface="Arial"/>
              </a:rPr>
              <a:t>services,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which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directly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thesis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related.</a:t>
            </a:r>
            <a:endParaRPr sz="1200">
              <a:latin typeface="Arial"/>
              <a:cs typeface="Arial"/>
            </a:endParaRPr>
          </a:p>
          <a:p>
            <a:pPr algn="just" marL="12700" marR="8890" indent="456565">
              <a:lnSpc>
                <a:spcPts val="1380"/>
              </a:lnSpc>
              <a:spcBef>
                <a:spcPts val="1200"/>
              </a:spcBef>
            </a:pPr>
            <a:r>
              <a:rPr dirty="0" sz="1200" b="1">
                <a:latin typeface="Arial"/>
                <a:cs typeface="Arial"/>
              </a:rPr>
              <a:t>B.</a:t>
            </a:r>
            <a:r>
              <a:rPr dirty="0" sz="1200" spc="25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Teaching</a:t>
            </a:r>
            <a:r>
              <a:rPr dirty="0" sz="1200" spc="3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Assistant</a:t>
            </a:r>
            <a:r>
              <a:rPr dirty="0" sz="1200" spc="3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3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409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3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3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3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conferred</a:t>
            </a:r>
            <a:r>
              <a:rPr dirty="0" sz="1200" spc="3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39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degree </a:t>
            </a:r>
            <a:r>
              <a:rPr dirty="0" sz="1200">
                <a:latin typeface="Arial"/>
                <a:cs typeface="Arial"/>
              </a:rPr>
              <a:t>candidates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GSMS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rendering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services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instruction.</a:t>
            </a:r>
            <a:endParaRPr sz="1200">
              <a:latin typeface="Arial"/>
              <a:cs typeface="Arial"/>
            </a:endParaRPr>
          </a:p>
          <a:p>
            <a:pPr algn="just" marL="12700" marR="8255" indent="456565">
              <a:lnSpc>
                <a:spcPct val="95900"/>
              </a:lnSpc>
              <a:spcBef>
                <a:spcPts val="1165"/>
              </a:spcBef>
            </a:pPr>
            <a:r>
              <a:rPr dirty="0" sz="1200" b="1">
                <a:latin typeface="Arial"/>
                <a:cs typeface="Arial"/>
              </a:rPr>
              <a:t>C.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Graduate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Research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Assistant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2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2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reserved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for </a:t>
            </a:r>
            <a:r>
              <a:rPr dirty="0" sz="1200">
                <a:latin typeface="Arial"/>
                <a:cs typeface="Arial"/>
              </a:rPr>
              <a:t>degree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candidates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GSMS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receiving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support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during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course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their </a:t>
            </a:r>
            <a:r>
              <a:rPr dirty="0" sz="1200">
                <a:latin typeface="Arial"/>
                <a:cs typeface="Arial"/>
              </a:rPr>
              <a:t>thesis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research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other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degree-</a:t>
            </a:r>
            <a:r>
              <a:rPr dirty="0" sz="1200">
                <a:latin typeface="Arial"/>
                <a:cs typeface="Arial"/>
              </a:rPr>
              <a:t>related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work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also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rendering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service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particular project.</a:t>
            </a:r>
            <a:endParaRPr sz="1200">
              <a:latin typeface="Arial"/>
              <a:cs typeface="Arial"/>
            </a:endParaRPr>
          </a:p>
          <a:p>
            <a:pPr algn="just" marL="12700" marR="5080" indent="456565">
              <a:lnSpc>
                <a:spcPts val="1380"/>
              </a:lnSpc>
              <a:spcBef>
                <a:spcPts val="1235"/>
              </a:spcBef>
            </a:pPr>
            <a:r>
              <a:rPr dirty="0" sz="1200" b="1">
                <a:latin typeface="Arial"/>
                <a:cs typeface="Arial"/>
              </a:rPr>
              <a:t>D.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Visiting Graduate Assistant in (Department). </a:t>
            </a:r>
            <a:r>
              <a:rPr dirty="0" sz="1200">
                <a:latin typeface="Arial"/>
                <a:cs typeface="Arial"/>
              </a:rPr>
              <a:t>This title is reserved for </a:t>
            </a:r>
            <a:r>
              <a:rPr dirty="0" sz="1200" spc="-10">
                <a:latin typeface="Arial"/>
                <a:cs typeface="Arial"/>
              </a:rPr>
              <a:t>post-</a:t>
            </a:r>
            <a:r>
              <a:rPr dirty="0" sz="1200">
                <a:latin typeface="Arial"/>
                <a:cs typeface="Arial"/>
              </a:rPr>
              <a:t>baccalaureate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degree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candidates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universities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than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GSMS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rendering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services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research.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4337430"/>
            <a:ext cx="1536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II.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9153" y="4268851"/>
            <a:ext cx="5509260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Fellows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 b="1">
                <a:latin typeface="Arial"/>
                <a:cs typeface="Arial"/>
              </a:rPr>
              <a:t>A.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Fellow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 (Department).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 title is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 who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completed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2004" y="4764151"/>
            <a:ext cx="5970270" cy="281495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715">
              <a:lnSpc>
                <a:spcPct val="95900"/>
              </a:lnSpc>
              <a:spcBef>
                <a:spcPts val="160"/>
              </a:spcBef>
            </a:pP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interrupted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residency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earned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doctorate,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obtaining </a:t>
            </a:r>
            <a:r>
              <a:rPr dirty="0" sz="1200">
                <a:latin typeface="Arial"/>
                <a:cs typeface="Arial"/>
              </a:rPr>
              <a:t>additional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through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specialized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study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research.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Fellows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hold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permanent </a:t>
            </a:r>
            <a:r>
              <a:rPr dirty="0" sz="1200">
                <a:latin typeface="Arial"/>
                <a:cs typeface="Arial"/>
              </a:rPr>
              <a:t>positions.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Some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Fellows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2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considered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trainees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2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defined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Introduction,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therefore,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these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Fellows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would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subject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trainee </a:t>
            </a:r>
            <a:r>
              <a:rPr dirty="0" sz="1200">
                <a:latin typeface="Arial"/>
                <a:cs typeface="Arial"/>
              </a:rPr>
              <a:t>policies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procedures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described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under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Appointment.</a:t>
            </a:r>
            <a:endParaRPr sz="1200">
              <a:latin typeface="Arial"/>
              <a:cs typeface="Arial"/>
            </a:endParaRPr>
          </a:p>
          <a:p>
            <a:pPr algn="just" marL="12700" marR="5080" indent="456565">
              <a:lnSpc>
                <a:spcPct val="95900"/>
              </a:lnSpc>
              <a:spcBef>
                <a:spcPts val="1195"/>
              </a:spcBef>
            </a:pPr>
            <a:r>
              <a:rPr dirty="0" sz="1200" b="1">
                <a:latin typeface="Arial"/>
                <a:cs typeface="Arial"/>
              </a:rPr>
              <a:t>B.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Visiting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Fellow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joining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limited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period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order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obtain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further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field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but </a:t>
            </a:r>
            <a:r>
              <a:rPr dirty="0" sz="1200">
                <a:latin typeface="Arial"/>
                <a:cs typeface="Arial"/>
              </a:rPr>
              <a:t>retaining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positions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another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institution.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Normally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such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an </a:t>
            </a:r>
            <a:r>
              <a:rPr dirty="0" sz="1200" spc="-10">
                <a:latin typeface="Arial"/>
                <a:cs typeface="Arial"/>
              </a:rPr>
              <a:t>earned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doctorate.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Their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support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may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be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obtained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from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Medical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College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and/or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another </a:t>
            </a:r>
            <a:r>
              <a:rPr dirty="0" sz="1200">
                <a:latin typeface="Arial"/>
                <a:cs typeface="Arial"/>
              </a:rPr>
              <a:t>source.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addition,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distinguished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physicians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scientists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residence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Medical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receive no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compensation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support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 </a:t>
            </a:r>
            <a:r>
              <a:rPr dirty="0" sz="1200" spc="-20">
                <a:latin typeface="Arial"/>
                <a:cs typeface="Arial"/>
              </a:rPr>
              <a:t>have </a:t>
            </a:r>
            <a:r>
              <a:rPr dirty="0" sz="1200">
                <a:latin typeface="Arial"/>
                <a:cs typeface="Arial"/>
              </a:rPr>
              <a:t>no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formal</a:t>
            </a:r>
            <a:r>
              <a:rPr dirty="0" sz="1200" spc="2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duties,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appointed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Visiting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Fellow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(Department)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Medical </a:t>
            </a:r>
            <a:r>
              <a:rPr dirty="0" sz="1200">
                <a:latin typeface="Arial"/>
                <a:cs typeface="Arial"/>
              </a:rPr>
              <a:t>College.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Some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Visiting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Fellows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considered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trainees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defined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in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Introduction,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and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therefore,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these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Visiting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Fellows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would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subject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to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postdoctoral </a:t>
            </a:r>
            <a:r>
              <a:rPr dirty="0" sz="1200">
                <a:latin typeface="Arial"/>
                <a:cs typeface="Arial"/>
              </a:rPr>
              <a:t>trainee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policies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procedures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described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under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Appointment.</a:t>
            </a:r>
            <a:endParaRPr sz="1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2004" y="7698485"/>
            <a:ext cx="1962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 b="1">
                <a:latin typeface="Arial"/>
                <a:cs typeface="Arial"/>
              </a:rPr>
              <a:t>III.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59153" y="7629905"/>
            <a:ext cx="5511165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Associates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 b="1">
                <a:latin typeface="Arial"/>
                <a:cs typeface="Arial"/>
              </a:rPr>
              <a:t>A.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Clinical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Associate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1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members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2004" y="8125206"/>
            <a:ext cx="5972175" cy="88646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1397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house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affiliated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hospitals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second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subsequent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years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postgraduate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recognition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primary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involvement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service.</a:t>
            </a:r>
            <a:endParaRPr sz="1200">
              <a:latin typeface="Arial"/>
              <a:cs typeface="Arial"/>
            </a:endParaRPr>
          </a:p>
          <a:p>
            <a:pPr marL="12700" marR="5080" indent="456565">
              <a:lnSpc>
                <a:spcPts val="1380"/>
              </a:lnSpc>
              <a:spcBef>
                <a:spcPts val="1200"/>
              </a:spcBef>
            </a:pPr>
            <a:r>
              <a:rPr dirty="0" sz="1200" b="1">
                <a:latin typeface="Arial"/>
                <a:cs typeface="Arial"/>
              </a:rPr>
              <a:t>B.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Postdoctoral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Associate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individuals </a:t>
            </a:r>
            <a:r>
              <a:rPr dirty="0" sz="1200">
                <a:latin typeface="Arial"/>
                <a:cs typeface="Arial"/>
              </a:rPr>
              <a:t>performing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postgraduate</a:t>
            </a:r>
            <a:r>
              <a:rPr dirty="0" sz="1200" spc="3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work</a:t>
            </a:r>
            <a:r>
              <a:rPr dirty="0" sz="1200" spc="3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3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result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which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they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increase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their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4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892809"/>
            <a:ext cx="5970905" cy="821055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knowledge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experience.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Although they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hold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doctoral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degree,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such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work </a:t>
            </a:r>
            <a:r>
              <a:rPr dirty="0" sz="1200">
                <a:latin typeface="Arial"/>
                <a:cs typeface="Arial"/>
              </a:rPr>
              <a:t>primarily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under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direction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considered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independent researchers.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Postdoctoral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often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participate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research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training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graduate </a:t>
            </a:r>
            <a:r>
              <a:rPr dirty="0" sz="1200">
                <a:latin typeface="Arial"/>
                <a:cs typeface="Arial"/>
              </a:rPr>
              <a:t>students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sometimes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informally.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They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do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hold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permanent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positions.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All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10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Associates</a:t>
            </a:r>
            <a:r>
              <a:rPr dirty="0" sz="1200" spc="10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10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considered</a:t>
            </a:r>
            <a:r>
              <a:rPr dirty="0" sz="1200" spc="10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10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trainees</a:t>
            </a:r>
            <a:r>
              <a:rPr dirty="0" sz="1200" spc="10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105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defined</a:t>
            </a:r>
            <a:r>
              <a:rPr dirty="0" sz="1200" spc="11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110">
                <a:latin typeface="Arial"/>
                <a:cs typeface="Arial"/>
              </a:rPr>
              <a:t> 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Introduction,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therefore,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these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trainees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would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subject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trainee </a:t>
            </a:r>
            <a:r>
              <a:rPr dirty="0" sz="1200">
                <a:latin typeface="Arial"/>
                <a:cs typeface="Arial"/>
              </a:rPr>
              <a:t>policies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procedures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described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under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Appointment.</a:t>
            </a:r>
            <a:endParaRPr sz="1200">
              <a:latin typeface="Arial"/>
              <a:cs typeface="Arial"/>
            </a:endParaRPr>
          </a:p>
          <a:p>
            <a:pPr algn="just" marL="12700" marR="5080" indent="456565">
              <a:lnSpc>
                <a:spcPct val="95900"/>
              </a:lnSpc>
              <a:spcBef>
                <a:spcPts val="1165"/>
              </a:spcBef>
            </a:pPr>
            <a:r>
              <a:rPr dirty="0" sz="1200">
                <a:latin typeface="Arial"/>
                <a:cs typeface="Arial"/>
              </a:rPr>
              <a:t>Candidates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degrees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administered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University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appointed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Postdoctoral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until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all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requirements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degree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been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completed.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some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cases,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doctoral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candidates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passed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thesis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examination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whose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submission</a:t>
            </a:r>
            <a:r>
              <a:rPr dirty="0" sz="1200" spc="3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thesis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3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Graduate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School</a:t>
            </a:r>
            <a:r>
              <a:rPr dirty="0" sz="1200" spc="3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imminent,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be </a:t>
            </a:r>
            <a:r>
              <a:rPr dirty="0" sz="1200" spc="-10">
                <a:latin typeface="Arial"/>
                <a:cs typeface="Arial"/>
              </a:rPr>
              <a:t>appointed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Postdoctoral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Associates.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However,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such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appointments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are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limited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to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thirty-</a:t>
            </a:r>
            <a:r>
              <a:rPr dirty="0" sz="1200">
                <a:latin typeface="Arial"/>
                <a:cs typeface="Arial"/>
              </a:rPr>
              <a:t>day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period.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After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thesis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accepted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Graduate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School,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regular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 </a:t>
            </a:r>
            <a:r>
              <a:rPr dirty="0" sz="1200">
                <a:latin typeface="Arial"/>
                <a:cs typeface="Arial"/>
              </a:rPr>
              <a:t>can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10">
                <a:latin typeface="Arial"/>
                <a:cs typeface="Arial"/>
              </a:rPr>
              <a:t> made.</a:t>
            </a:r>
            <a:endParaRPr sz="1200">
              <a:latin typeface="Arial"/>
              <a:cs typeface="Arial"/>
            </a:endParaRPr>
          </a:p>
          <a:p>
            <a:pPr algn="just" marL="12700" marR="6350" indent="456565">
              <a:lnSpc>
                <a:spcPts val="1380"/>
              </a:lnSpc>
              <a:spcBef>
                <a:spcPts val="1235"/>
              </a:spcBef>
            </a:pPr>
            <a:r>
              <a:rPr dirty="0" sz="1200" b="1">
                <a:latin typeface="Arial"/>
                <a:cs typeface="Arial"/>
              </a:rPr>
              <a:t>C.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Research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Associate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an </a:t>
            </a:r>
            <a:r>
              <a:rPr dirty="0" sz="1200">
                <a:latin typeface="Arial"/>
                <a:cs typeface="Arial"/>
              </a:rPr>
              <a:t>earned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doctorate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professional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degree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equivalent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combination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skills,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education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3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experience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3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participate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planning,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design</a:t>
            </a:r>
            <a:r>
              <a:rPr dirty="0" sz="1200" spc="3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3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operation</a:t>
            </a:r>
            <a:r>
              <a:rPr dirty="0" sz="1200" spc="3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research </a:t>
            </a:r>
            <a:r>
              <a:rPr dirty="0" sz="1200">
                <a:latin typeface="Arial"/>
                <a:cs typeface="Arial"/>
              </a:rPr>
              <a:t>programs;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participate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collection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analysis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data;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supervise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preparation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>
                <a:latin typeface="Arial"/>
                <a:cs typeface="Arial"/>
              </a:rPr>
              <a:t>materials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maintenance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equipment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facilities;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plan,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assign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supervise </a:t>
            </a:r>
            <a:r>
              <a:rPr dirty="0" sz="1200">
                <a:latin typeface="Arial"/>
                <a:cs typeface="Arial"/>
              </a:rPr>
              <a:t>work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technicians</a:t>
            </a:r>
            <a:r>
              <a:rPr dirty="0" sz="1200" spc="2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assistants.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Candidates</a:t>
            </a:r>
            <a:r>
              <a:rPr dirty="0" sz="1200" spc="2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degrees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administered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229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Cornell </a:t>
            </a:r>
            <a:r>
              <a:rPr dirty="0" sz="1200">
                <a:latin typeface="Arial"/>
                <a:cs typeface="Arial"/>
              </a:rPr>
              <a:t>University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until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all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requirements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degree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been</a:t>
            </a:r>
            <a:r>
              <a:rPr dirty="0" sz="1200" spc="-10">
                <a:latin typeface="Arial"/>
                <a:cs typeface="Arial"/>
              </a:rPr>
              <a:t> completed.</a:t>
            </a:r>
            <a:endParaRPr sz="1200">
              <a:latin typeface="Arial"/>
              <a:cs typeface="Arial"/>
            </a:endParaRPr>
          </a:p>
          <a:p>
            <a:pPr algn="just" marL="12700" marR="7620" indent="456565">
              <a:lnSpc>
                <a:spcPts val="1380"/>
              </a:lnSpc>
              <a:spcBef>
                <a:spcPts val="1200"/>
              </a:spcBef>
            </a:pPr>
            <a:r>
              <a:rPr dirty="0" sz="1200" b="1">
                <a:latin typeface="Arial"/>
                <a:cs typeface="Arial"/>
              </a:rPr>
              <a:t>D.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Staff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Associate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an </a:t>
            </a:r>
            <a:r>
              <a:rPr dirty="0" sz="1200">
                <a:latin typeface="Arial"/>
                <a:cs typeface="Arial"/>
              </a:rPr>
              <a:t>earned</a:t>
            </a:r>
            <a:r>
              <a:rPr dirty="0" sz="1200" spc="4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doctorate</a:t>
            </a:r>
            <a:r>
              <a:rPr dirty="0" sz="1200" spc="4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4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professional</a:t>
            </a:r>
            <a:r>
              <a:rPr dirty="0" sz="1200" spc="4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degree</a:t>
            </a:r>
            <a:r>
              <a:rPr dirty="0" sz="1200" spc="4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48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equivalent</a:t>
            </a:r>
            <a:r>
              <a:rPr dirty="0" sz="1200" spc="4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skills,</a:t>
            </a:r>
            <a:r>
              <a:rPr dirty="0" sz="1200" spc="80">
                <a:latin typeface="Arial"/>
                <a:cs typeface="Arial"/>
              </a:rPr>
              <a:t>  </a:t>
            </a:r>
            <a:r>
              <a:rPr dirty="0" sz="1200">
                <a:latin typeface="Arial"/>
                <a:cs typeface="Arial"/>
              </a:rPr>
              <a:t>education</a:t>
            </a:r>
            <a:r>
              <a:rPr dirty="0" sz="1200" spc="48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and </a:t>
            </a:r>
            <a:r>
              <a:rPr dirty="0" sz="1200">
                <a:latin typeface="Arial"/>
                <a:cs typeface="Arial"/>
              </a:rPr>
              <a:t>experience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whose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contributions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primarily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technical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service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nature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who </a:t>
            </a:r>
            <a:r>
              <a:rPr dirty="0" sz="1200">
                <a:latin typeface="Arial"/>
                <a:cs typeface="Arial"/>
              </a:rPr>
              <a:t>perform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faculty.</a:t>
            </a:r>
            <a:endParaRPr sz="1200">
              <a:latin typeface="Arial"/>
              <a:cs typeface="Arial"/>
            </a:endParaRPr>
          </a:p>
          <a:p>
            <a:pPr algn="just" marL="12700" marR="6985" indent="456565">
              <a:lnSpc>
                <a:spcPts val="1380"/>
              </a:lnSpc>
              <a:spcBef>
                <a:spcPts val="1200"/>
              </a:spcBef>
            </a:pPr>
            <a:r>
              <a:rPr dirty="0" sz="1200" b="1">
                <a:latin typeface="Arial"/>
                <a:cs typeface="Arial"/>
              </a:rPr>
              <a:t>E.</a:t>
            </a:r>
            <a:r>
              <a:rPr dirty="0" sz="1200" spc="3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Teaching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Associate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individuals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are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degree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candidates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University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qualified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to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faculty,</a:t>
            </a:r>
            <a:r>
              <a:rPr dirty="0" sz="1200" spc="4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but</a:t>
            </a:r>
            <a:r>
              <a:rPr dirty="0" sz="1200" spc="4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4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assist</a:t>
            </a:r>
            <a:r>
              <a:rPr dirty="0" sz="1200" spc="4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4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43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programs</a:t>
            </a:r>
            <a:r>
              <a:rPr dirty="0" sz="1200" spc="4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4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4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College.</a:t>
            </a:r>
            <a:r>
              <a:rPr dirty="0" sz="1200" spc="430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A </a:t>
            </a:r>
            <a:r>
              <a:rPr dirty="0" sz="1200">
                <a:latin typeface="Arial"/>
                <a:cs typeface="Arial"/>
              </a:rPr>
              <a:t>baccalaureate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degree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equivalent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skills,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education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experience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required.</a:t>
            </a:r>
            <a:endParaRPr sz="1200">
              <a:latin typeface="Arial"/>
              <a:cs typeface="Arial"/>
            </a:endParaRPr>
          </a:p>
          <a:p>
            <a:pPr algn="just" marL="471805" indent="-459105">
              <a:lnSpc>
                <a:spcPct val="100000"/>
              </a:lnSpc>
              <a:spcBef>
                <a:spcPts val="1105"/>
              </a:spcBef>
              <a:buAutoNum type="romanUcPeriod" startAt="4"/>
              <a:tabLst>
                <a:tab pos="471805" algn="l"/>
              </a:tabLst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Senior</a:t>
            </a:r>
            <a:r>
              <a:rPr dirty="0" u="sng" sz="1200" spc="-3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Associates</a:t>
            </a:r>
            <a:endParaRPr sz="1200">
              <a:latin typeface="Arial"/>
              <a:cs typeface="Arial"/>
            </a:endParaRPr>
          </a:p>
          <a:p>
            <a:pPr algn="just" lvl="1" marL="12700" marR="5715" indent="685800">
              <a:lnSpc>
                <a:spcPct val="95900"/>
              </a:lnSpc>
              <a:spcBef>
                <a:spcPts val="600"/>
              </a:spcBef>
              <a:buAutoNum type="alphaUcPeriod"/>
              <a:tabLst>
                <a:tab pos="698500" algn="l"/>
              </a:tabLst>
            </a:pPr>
            <a:r>
              <a:rPr dirty="0" sz="1200" b="1">
                <a:latin typeface="Arial"/>
                <a:cs typeface="Arial"/>
              </a:rPr>
              <a:t>Senior</a:t>
            </a:r>
            <a:r>
              <a:rPr dirty="0" sz="1200" spc="3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Clinical</a:t>
            </a:r>
            <a:r>
              <a:rPr dirty="0" sz="1200" spc="3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Associate</a:t>
            </a:r>
            <a:r>
              <a:rPr dirty="0" sz="1200" spc="3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3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390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3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3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3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3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37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chief residents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affiliated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hospitals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for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individuals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residents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advanced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stages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training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programs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areas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which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require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many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years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postgraduate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training,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and </a:t>
            </a:r>
            <a:r>
              <a:rPr dirty="0" sz="1200">
                <a:latin typeface="Arial"/>
                <a:cs typeface="Arial"/>
              </a:rPr>
              <a:t>thus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merit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advancement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above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Associate.</a:t>
            </a:r>
            <a:endParaRPr sz="1200">
              <a:latin typeface="Arial"/>
              <a:cs typeface="Arial"/>
            </a:endParaRPr>
          </a:p>
          <a:p>
            <a:pPr algn="just" lvl="1" marL="12700" marR="6350" indent="685800">
              <a:lnSpc>
                <a:spcPts val="1380"/>
              </a:lnSpc>
              <a:spcBef>
                <a:spcPts val="1235"/>
              </a:spcBef>
              <a:buAutoNum type="alphaUcPeriod"/>
              <a:tabLst>
                <a:tab pos="698500" algn="l"/>
              </a:tabLst>
            </a:pPr>
            <a:r>
              <a:rPr dirty="0" sz="1200" b="1">
                <a:latin typeface="Arial"/>
                <a:cs typeface="Arial"/>
              </a:rPr>
              <a:t>Senior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Research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Associate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individuals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earned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doctorate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professional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degree,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equivalent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skills,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education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and </a:t>
            </a:r>
            <a:r>
              <a:rPr dirty="0" sz="1200" spc="-10">
                <a:latin typeface="Arial"/>
                <a:cs typeface="Arial"/>
              </a:rPr>
              <a:t>experience,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extensive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research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experience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record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publication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responsible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planning,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conducting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reporting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original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field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expertise </a:t>
            </a:r>
            <a:r>
              <a:rPr dirty="0" sz="1200">
                <a:latin typeface="Arial"/>
                <a:cs typeface="Arial"/>
              </a:rPr>
              <a:t>and/or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participating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general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effort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division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thus </a:t>
            </a:r>
            <a:r>
              <a:rPr dirty="0" sz="1200">
                <a:latin typeface="Arial"/>
                <a:cs typeface="Arial"/>
              </a:rPr>
              <a:t>merit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advancement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above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5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892809"/>
            <a:ext cx="5969635" cy="37979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 indent="45656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C.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Senior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Staff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Associate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who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least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five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(5)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years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experience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displayed </a:t>
            </a:r>
            <a:r>
              <a:rPr dirty="0" sz="1200">
                <a:latin typeface="Arial"/>
                <a:cs typeface="Arial"/>
              </a:rPr>
              <a:t>accomplishment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contributing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technical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service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activities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or </a:t>
            </a:r>
            <a:r>
              <a:rPr dirty="0" sz="1200">
                <a:latin typeface="Arial"/>
                <a:cs typeface="Arial"/>
              </a:rPr>
              <a:t>division,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thus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merit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advancement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above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Associate.</a:t>
            </a:r>
            <a:endParaRPr sz="1200">
              <a:latin typeface="Arial"/>
              <a:cs typeface="Arial"/>
            </a:endParaRPr>
          </a:p>
          <a:p>
            <a:pPr algn="just" marL="469265">
              <a:lnSpc>
                <a:spcPts val="1410"/>
              </a:lnSpc>
              <a:spcBef>
                <a:spcPts val="1105"/>
              </a:spcBef>
            </a:pPr>
            <a:r>
              <a:rPr dirty="0" sz="1200" b="1">
                <a:latin typeface="Arial"/>
                <a:cs typeface="Arial"/>
              </a:rPr>
              <a:t>D.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Senior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Teaching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Associate.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 least </a:t>
            </a:r>
            <a:r>
              <a:rPr dirty="0" sz="1200" spc="-20">
                <a:latin typeface="Arial"/>
                <a:cs typeface="Arial"/>
              </a:rPr>
              <a:t>five</a:t>
            </a:r>
            <a:endParaRPr sz="1200">
              <a:latin typeface="Arial"/>
              <a:cs typeface="Arial"/>
            </a:endParaRPr>
          </a:p>
          <a:p>
            <a:pPr algn="just" marL="12700" marR="8890">
              <a:lnSpc>
                <a:spcPts val="1380"/>
              </a:lnSpc>
              <a:spcBef>
                <a:spcPts val="65"/>
              </a:spcBef>
            </a:pPr>
            <a:r>
              <a:rPr dirty="0" sz="1200">
                <a:latin typeface="Arial"/>
                <a:cs typeface="Arial"/>
              </a:rPr>
              <a:t>(5)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years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service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equivalent,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 who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displayed </a:t>
            </a:r>
            <a:r>
              <a:rPr dirty="0" sz="1200">
                <a:latin typeface="Arial"/>
                <a:cs typeface="Arial"/>
              </a:rPr>
              <a:t>significant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accomplishment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contributing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3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programs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0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Medical </a:t>
            </a:r>
            <a:r>
              <a:rPr dirty="0" sz="1200">
                <a:latin typeface="Arial"/>
                <a:cs typeface="Arial"/>
              </a:rPr>
              <a:t>College,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thus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merit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advancement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above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Associate.</a:t>
            </a:r>
            <a:endParaRPr sz="1200">
              <a:latin typeface="Arial"/>
              <a:cs typeface="Arial"/>
            </a:endParaRPr>
          </a:p>
          <a:p>
            <a:pPr algn="just" marL="472440" indent="-459740">
              <a:lnSpc>
                <a:spcPct val="100000"/>
              </a:lnSpc>
              <a:spcBef>
                <a:spcPts val="1105"/>
              </a:spcBef>
              <a:buAutoNum type="romanUcPeriod" startAt="5"/>
              <a:tabLst>
                <a:tab pos="472440" algn="l"/>
              </a:tabLst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Affiliate</a:t>
            </a:r>
            <a:r>
              <a:rPr dirty="0" u="sng" sz="1200" spc="-5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Physicians</a:t>
            </a:r>
            <a:endParaRPr sz="1200">
              <a:latin typeface="Arial"/>
              <a:cs typeface="Arial"/>
            </a:endParaRPr>
          </a:p>
          <a:p>
            <a:pPr algn="just" lvl="1" marL="12700" marR="6350" indent="685800">
              <a:lnSpc>
                <a:spcPct val="95900"/>
              </a:lnSpc>
              <a:spcBef>
                <a:spcPts val="1200"/>
              </a:spcBef>
              <a:buAutoNum type="alphaUcPeriod"/>
              <a:tabLst>
                <a:tab pos="698500" algn="l"/>
              </a:tabLst>
            </a:pPr>
            <a:r>
              <a:rPr dirty="0" sz="1200" b="1">
                <a:latin typeface="Arial"/>
                <a:cs typeface="Arial"/>
              </a:rPr>
              <a:t>Affiliate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Physician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primarily </a:t>
            </a:r>
            <a:r>
              <a:rPr dirty="0" sz="1200">
                <a:latin typeface="Arial"/>
                <a:cs typeface="Arial"/>
              </a:rPr>
              <a:t>engaged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2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care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2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2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2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good</a:t>
            </a:r>
            <a:r>
              <a:rPr dirty="0" sz="1200" spc="2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standing</a:t>
            </a:r>
            <a:r>
              <a:rPr dirty="0" sz="1200" spc="2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2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2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2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affiliated </a:t>
            </a:r>
            <a:r>
              <a:rPr dirty="0" sz="1200">
                <a:latin typeface="Arial"/>
                <a:cs typeface="Arial"/>
              </a:rPr>
              <a:t>hospitals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meet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qualifications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membership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hospital's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staff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whom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hospital's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wishes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member.</a:t>
            </a:r>
            <a:endParaRPr sz="1200">
              <a:latin typeface="Arial"/>
              <a:cs typeface="Arial"/>
            </a:endParaRPr>
          </a:p>
          <a:p>
            <a:pPr algn="just" lvl="1" marL="12700" marR="5080" indent="685800">
              <a:lnSpc>
                <a:spcPts val="1380"/>
              </a:lnSpc>
              <a:spcBef>
                <a:spcPts val="1235"/>
              </a:spcBef>
              <a:buAutoNum type="alphaUcPeriod"/>
              <a:tabLst>
                <a:tab pos="698500" algn="l"/>
              </a:tabLst>
            </a:pPr>
            <a:r>
              <a:rPr dirty="0" sz="1200" b="1">
                <a:latin typeface="Arial"/>
                <a:cs typeface="Arial"/>
              </a:rPr>
              <a:t>Senior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Affiliate</a:t>
            </a:r>
            <a:r>
              <a:rPr dirty="0" sz="1200" spc="-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Physician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in</a:t>
            </a:r>
            <a:r>
              <a:rPr dirty="0" sz="1200" spc="-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(Department).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This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title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used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in </a:t>
            </a:r>
            <a:r>
              <a:rPr dirty="0" sz="1200">
                <a:latin typeface="Arial"/>
                <a:cs typeface="Arial"/>
              </a:rPr>
              <a:t>good</a:t>
            </a:r>
            <a:r>
              <a:rPr dirty="0" sz="1200" spc="25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standing</a:t>
            </a:r>
            <a:r>
              <a:rPr dirty="0" sz="1200" spc="2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25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2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2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affiliated</a:t>
            </a:r>
            <a:r>
              <a:rPr dirty="0" sz="1200" spc="2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hospitals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perform</a:t>
            </a:r>
            <a:r>
              <a:rPr dirty="0" sz="1200" spc="2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extraordinary </a:t>
            </a:r>
            <a:r>
              <a:rPr dirty="0" sz="1200">
                <a:latin typeface="Arial"/>
                <a:cs typeface="Arial"/>
              </a:rPr>
              <a:t>service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care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who</a:t>
            </a:r>
            <a:r>
              <a:rPr dirty="0" sz="1200" spc="2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contribute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2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and/or</a:t>
            </a:r>
            <a:r>
              <a:rPr dirty="0" sz="1200" spc="2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administration</a:t>
            </a:r>
            <a:r>
              <a:rPr dirty="0" sz="1200" spc="2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26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affiliated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hospital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thus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merit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2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advancement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above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Physician.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10" name="object 10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6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900173" y="892809"/>
            <a:ext cx="397002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PROCEDURES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APPOINTMENT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AND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PROMOTION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1372869"/>
            <a:ext cx="1111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1304289"/>
            <a:ext cx="5512435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General</a:t>
            </a:r>
            <a:r>
              <a:rPr dirty="0" u="sng" sz="1200" spc="-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Information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 spc="-10">
                <a:latin typeface="Arial"/>
                <a:cs typeface="Arial"/>
              </a:rPr>
              <a:t>Recommendations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for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promotion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non-faculty,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academic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staff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1799590"/>
            <a:ext cx="5971540" cy="38207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206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Weill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Cornell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originate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written </a:t>
            </a:r>
            <a:r>
              <a:rPr dirty="0" sz="1200">
                <a:latin typeface="Arial"/>
                <a:cs typeface="Arial"/>
              </a:rPr>
              <a:t>approval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chair.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appropriate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instances,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recommendation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will </a:t>
            </a:r>
            <a:r>
              <a:rPr dirty="0" sz="1200">
                <a:latin typeface="Arial"/>
                <a:cs typeface="Arial"/>
              </a:rPr>
              <a:t>originate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division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then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reviewed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1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department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10">
                <a:latin typeface="Arial"/>
                <a:cs typeface="Arial"/>
              </a:rPr>
              <a:t> approval.</a:t>
            </a:r>
            <a:endParaRPr sz="1200">
              <a:latin typeface="Arial"/>
              <a:cs typeface="Arial"/>
            </a:endParaRPr>
          </a:p>
          <a:p>
            <a:pPr algn="just" marL="12700" marR="10160" indent="456565">
              <a:lnSpc>
                <a:spcPct val="95900"/>
              </a:lnSpc>
              <a:spcBef>
                <a:spcPts val="1165"/>
              </a:spcBef>
            </a:pP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recruit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new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replacement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salaried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Associate,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Staff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Associate,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without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explicit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Dean.</a:t>
            </a:r>
            <a:endParaRPr sz="1200">
              <a:latin typeface="Arial"/>
              <a:cs typeface="Arial"/>
            </a:endParaRPr>
          </a:p>
          <a:p>
            <a:pPr algn="just" marL="12700" marR="7620" indent="456565">
              <a:lnSpc>
                <a:spcPts val="1380"/>
              </a:lnSpc>
              <a:spcBef>
                <a:spcPts val="1235"/>
              </a:spcBef>
            </a:pP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submitting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request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new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replacement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College,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there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must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included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statement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individual's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source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salary </a:t>
            </a:r>
            <a:r>
              <a:rPr dirty="0" sz="1200">
                <a:latin typeface="Arial"/>
                <a:cs typeface="Arial"/>
              </a:rPr>
              <a:t>support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anticipated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appointment.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receive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portion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salary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from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public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private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grants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contracts.</a:t>
            </a:r>
            <a:endParaRPr sz="1200">
              <a:latin typeface="Arial"/>
              <a:cs typeface="Arial"/>
            </a:endParaRPr>
          </a:p>
          <a:p>
            <a:pPr algn="just" marL="12700" marR="5080" indent="456565">
              <a:lnSpc>
                <a:spcPct val="95900"/>
              </a:lnSpc>
              <a:spcBef>
                <a:spcPts val="1160"/>
              </a:spcBef>
            </a:pP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2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request</a:t>
            </a:r>
            <a:r>
              <a:rPr dirty="0" sz="1200" spc="2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2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new</a:t>
            </a:r>
            <a:r>
              <a:rPr dirty="0" sz="1200" spc="25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2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replacement</a:t>
            </a:r>
            <a:r>
              <a:rPr dirty="0" sz="1200" spc="2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2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2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3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26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is </a:t>
            </a:r>
            <a:r>
              <a:rPr dirty="0" sz="1200">
                <a:latin typeface="Arial"/>
                <a:cs typeface="Arial"/>
              </a:rPr>
              <a:t>approved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responsible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recruiting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effort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must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make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every </a:t>
            </a:r>
            <a:r>
              <a:rPr dirty="0" sz="1200">
                <a:latin typeface="Arial"/>
                <a:cs typeface="Arial"/>
              </a:rPr>
              <a:t>effort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consider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diverse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slate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candidates.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Once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candidates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have </a:t>
            </a:r>
            <a:r>
              <a:rPr dirty="0" sz="1200">
                <a:latin typeface="Arial"/>
                <a:cs typeface="Arial"/>
              </a:rPr>
              <a:t>been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identified,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Applicant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Tracking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process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completed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within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Human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Resources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Department’s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Recruitment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Management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System.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Upon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completion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recruitment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process,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credentials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chosen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candidate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transmitted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Office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Affairs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processing.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2004" y="5739765"/>
            <a:ext cx="1536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 b="1">
                <a:latin typeface="Arial"/>
                <a:cs typeface="Arial"/>
              </a:rPr>
              <a:t>II.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59153" y="5671185"/>
            <a:ext cx="5507355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Procedures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>
                <a:latin typeface="Arial"/>
                <a:cs typeface="Arial"/>
              </a:rPr>
              <a:t>Authority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promotion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Associate,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2004" y="6166484"/>
            <a:ext cx="5969635" cy="29216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69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3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Associate,</a:t>
            </a:r>
            <a:r>
              <a:rPr dirty="0" sz="1200" spc="3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3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3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Associate,</a:t>
            </a:r>
            <a:r>
              <a:rPr dirty="0" sz="1200" spc="3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3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Associate,</a:t>
            </a:r>
            <a:r>
              <a:rPr dirty="0" sz="1200" spc="3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3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Visiting </a:t>
            </a:r>
            <a:r>
              <a:rPr dirty="0" sz="1200">
                <a:latin typeface="Arial"/>
                <a:cs typeface="Arial"/>
              </a:rPr>
              <a:t>Fellow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rests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President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University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upon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recommendation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department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approval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Dean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College.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Authority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or </a:t>
            </a:r>
            <a:r>
              <a:rPr dirty="0" sz="1200">
                <a:latin typeface="Arial"/>
                <a:cs typeface="Arial"/>
              </a:rPr>
              <a:t>promotion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 all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positions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 non-faculty, academic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 rests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 the Dean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upon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recommendation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chair.</a:t>
            </a:r>
            <a:endParaRPr sz="1200">
              <a:latin typeface="Arial"/>
              <a:cs typeface="Arial"/>
            </a:endParaRPr>
          </a:p>
          <a:p>
            <a:pPr marL="469265">
              <a:lnSpc>
                <a:spcPct val="100000"/>
              </a:lnSpc>
              <a:spcBef>
                <a:spcPts val="1105"/>
              </a:spcBef>
            </a:pP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following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credentials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appointment:</a:t>
            </a:r>
            <a:endParaRPr sz="1200">
              <a:latin typeface="Arial"/>
              <a:cs typeface="Arial"/>
            </a:endParaRPr>
          </a:p>
          <a:p>
            <a:pPr marL="698500" indent="-229235">
              <a:lnSpc>
                <a:spcPct val="100000"/>
              </a:lnSpc>
              <a:spcBef>
                <a:spcPts val="1140"/>
              </a:spcBef>
              <a:buFont typeface="Arial"/>
              <a:buAutoNum type="alphaUcPeriod"/>
              <a:tabLst>
                <a:tab pos="698500" algn="l"/>
              </a:tabLst>
            </a:pPr>
            <a:r>
              <a:rPr dirty="0" sz="1200">
                <a:latin typeface="Arial"/>
                <a:cs typeface="Arial"/>
              </a:rPr>
              <a:t>Recommendation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form.</a:t>
            </a:r>
            <a:endParaRPr sz="1200">
              <a:latin typeface="Arial"/>
              <a:cs typeface="Arial"/>
            </a:endParaRPr>
          </a:p>
          <a:p>
            <a:pPr marL="698500" indent="-229235">
              <a:lnSpc>
                <a:spcPct val="100000"/>
              </a:lnSpc>
              <a:spcBef>
                <a:spcPts val="1140"/>
              </a:spcBef>
              <a:buFont typeface="Arial"/>
              <a:buAutoNum type="alphaUcPeriod"/>
              <a:tabLst>
                <a:tab pos="698500" algn="l"/>
              </a:tabLst>
            </a:pPr>
            <a:r>
              <a:rPr dirty="0" sz="1200" i="1">
                <a:latin typeface="Arial"/>
                <a:cs typeface="Arial"/>
              </a:rPr>
              <a:t>Curriculum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vitae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bibliography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available.</a:t>
            </a:r>
            <a:endParaRPr sz="1200">
              <a:latin typeface="Arial"/>
              <a:cs typeface="Arial"/>
            </a:endParaRPr>
          </a:p>
          <a:p>
            <a:pPr algn="just" marL="12700" marR="5080" indent="685800">
              <a:lnSpc>
                <a:spcPts val="1380"/>
              </a:lnSpc>
              <a:spcBef>
                <a:spcPts val="1240"/>
              </a:spcBef>
              <a:buFont typeface="Arial"/>
              <a:buAutoNum type="alphaUcPeriod"/>
              <a:tabLst>
                <a:tab pos="698500" algn="l"/>
              </a:tabLst>
            </a:pPr>
            <a:r>
              <a:rPr dirty="0" sz="1200">
                <a:latin typeface="Arial"/>
                <a:cs typeface="Arial"/>
              </a:rPr>
              <a:t>Letter</a:t>
            </a:r>
            <a:r>
              <a:rPr dirty="0" sz="1200" spc="3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4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recommendation</a:t>
            </a:r>
            <a:r>
              <a:rPr dirty="0" sz="1200" spc="3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from</a:t>
            </a:r>
            <a:r>
              <a:rPr dirty="0" sz="1200" spc="4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3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3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(or</a:t>
            </a:r>
            <a:r>
              <a:rPr dirty="0" sz="1200" spc="39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division/affiliate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head</a:t>
            </a:r>
            <a:r>
              <a:rPr dirty="0" sz="1200" spc="3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endorsed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3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chair).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Where</a:t>
            </a:r>
            <a:r>
              <a:rPr dirty="0" sz="1200" spc="3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evident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from</a:t>
            </a:r>
            <a:r>
              <a:rPr dirty="0" sz="1200" spc="30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curriculum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vitae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chair’s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letter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emphasize: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candidate’s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preparation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and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potential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areas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and/or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clinical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service;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purpose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2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and/or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plan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special</a:t>
            </a:r>
            <a:r>
              <a:rPr dirty="0" sz="1200" spc="2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training;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where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appropriate</a:t>
            </a:r>
            <a:r>
              <a:rPr dirty="0" sz="1200" spc="29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7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892809"/>
            <a:ext cx="5970905" cy="37979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"/>
                <a:cs typeface="Arial"/>
              </a:rPr>
              <a:t>potential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benefitting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from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special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training.</a:t>
            </a:r>
            <a:endParaRPr sz="1200">
              <a:latin typeface="Arial"/>
              <a:cs typeface="Arial"/>
            </a:endParaRPr>
          </a:p>
          <a:p>
            <a:pPr marL="12700" marR="8890" indent="456565">
              <a:lnSpc>
                <a:spcPts val="1380"/>
              </a:lnSpc>
              <a:spcBef>
                <a:spcPts val="1235"/>
              </a:spcBef>
            </a:pPr>
            <a:r>
              <a:rPr dirty="0" sz="1200" b="1">
                <a:latin typeface="Arial"/>
                <a:cs typeface="Arial"/>
              </a:rPr>
              <a:t>D.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letter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recommendation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from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previous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employer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academic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evaluator </a:t>
            </a:r>
            <a:r>
              <a:rPr dirty="0" sz="1200">
                <a:latin typeface="Arial"/>
                <a:cs typeface="Arial"/>
              </a:rPr>
              <a:t>(not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affiliate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physicians).</a:t>
            </a:r>
            <a:endParaRPr sz="1200">
              <a:latin typeface="Arial"/>
              <a:cs typeface="Arial"/>
            </a:endParaRPr>
          </a:p>
          <a:p>
            <a:pPr algn="just" marL="12700" marR="10160" indent="456565">
              <a:lnSpc>
                <a:spcPts val="1380"/>
              </a:lnSpc>
              <a:spcBef>
                <a:spcPts val="1200"/>
              </a:spcBef>
            </a:pPr>
            <a:r>
              <a:rPr dirty="0" sz="1200">
                <a:latin typeface="Arial"/>
                <a:cs typeface="Arial"/>
              </a:rPr>
              <a:t>These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credentials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must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submitted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Office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Faculty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Affairs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later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than </a:t>
            </a:r>
            <a:r>
              <a:rPr dirty="0" sz="1200">
                <a:latin typeface="Arial"/>
                <a:cs typeface="Arial"/>
              </a:rPr>
              <a:t>four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(4)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months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prior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recommended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effective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date,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e.g.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March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1st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July</a:t>
            </a:r>
            <a:r>
              <a:rPr dirty="0" sz="1200" spc="-25">
                <a:latin typeface="Arial"/>
                <a:cs typeface="Arial"/>
              </a:rPr>
              <a:t> 1st </a:t>
            </a:r>
            <a:r>
              <a:rPr dirty="0" sz="1200">
                <a:latin typeface="Arial"/>
                <a:cs typeface="Arial"/>
              </a:rPr>
              <a:t>effective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date.</a:t>
            </a:r>
            <a:endParaRPr sz="1200">
              <a:latin typeface="Arial"/>
              <a:cs typeface="Arial"/>
            </a:endParaRPr>
          </a:p>
          <a:p>
            <a:pPr algn="just" marL="12700" marR="5080" indent="456565">
              <a:lnSpc>
                <a:spcPct val="95900"/>
              </a:lnSpc>
              <a:spcBef>
                <a:spcPts val="1165"/>
              </a:spcBef>
            </a:pP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single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letter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recommendation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from</a:t>
            </a:r>
            <a:r>
              <a:rPr dirty="0" sz="1200" spc="1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division/affiliate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head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submitted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large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number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same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same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effective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date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basis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 spc="-10">
                <a:latin typeface="Arial"/>
                <a:cs typeface="Arial"/>
              </a:rPr>
              <a:t>established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consistent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criteria.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For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example,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department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chair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prepare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single </a:t>
            </a:r>
            <a:r>
              <a:rPr dirty="0" sz="1200">
                <a:latin typeface="Arial"/>
                <a:cs typeface="Arial"/>
              </a:rPr>
              <a:t>letter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of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recommendation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for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number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of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individuals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for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</a:t>
            </a:r>
            <a:r>
              <a:rPr dirty="0" sz="1200" spc="-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Clinical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(Department),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they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all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commencing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July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1st</a:t>
            </a:r>
            <a:r>
              <a:rPr dirty="0" sz="1200" spc="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duration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been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chosen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result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same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evaluation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process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for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abilities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according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specified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criteria.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copy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that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letter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included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with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credentials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each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candidate.</a:t>
            </a:r>
            <a:endParaRPr sz="1200">
              <a:latin typeface="Arial"/>
              <a:cs typeface="Arial"/>
            </a:endParaRPr>
          </a:p>
          <a:p>
            <a:pPr algn="just" marL="12700" marR="10160" indent="456565">
              <a:lnSpc>
                <a:spcPts val="1380"/>
              </a:lnSpc>
              <a:spcBef>
                <a:spcPts val="1235"/>
              </a:spcBef>
            </a:pP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new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College,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payroll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authorization </a:t>
            </a:r>
            <a:r>
              <a:rPr dirty="0" sz="1200">
                <a:latin typeface="Arial"/>
                <a:cs typeface="Arial"/>
              </a:rPr>
              <a:t>can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honored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until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necessary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documents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been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received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administrative </a:t>
            </a:r>
            <a:r>
              <a:rPr dirty="0" sz="1200">
                <a:latin typeface="Arial"/>
                <a:cs typeface="Arial"/>
              </a:rPr>
              <a:t>offices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concerned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recommendation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has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been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approved.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4809871"/>
            <a:ext cx="19621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0" b="1">
                <a:latin typeface="Arial"/>
                <a:cs typeface="Arial"/>
              </a:rPr>
              <a:t>III.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59153" y="4741291"/>
            <a:ext cx="5509260" cy="52832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40"/>
              </a:spcBef>
            </a:pP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Review</a:t>
            </a:r>
            <a:r>
              <a:rPr dirty="0" u="sng" sz="1200" spc="-3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for</a:t>
            </a:r>
            <a:r>
              <a:rPr dirty="0" u="sng" sz="1200" spc="-2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2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Promotion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1200">
                <a:latin typeface="Arial"/>
                <a:cs typeface="Arial"/>
              </a:rPr>
              <a:t>Promotion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recommended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whenever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individual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2004" y="5236845"/>
            <a:ext cx="5967730" cy="73406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"/>
                <a:cs typeface="Arial"/>
              </a:rPr>
              <a:t>has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attained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qualifications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promotion.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credentials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required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promotion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are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same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those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appointment.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However,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promotion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Clinical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Senior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Clinical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(Department),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only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first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three </a:t>
            </a:r>
            <a:r>
              <a:rPr dirty="0" sz="1200">
                <a:latin typeface="Arial"/>
                <a:cs typeface="Arial"/>
              </a:rPr>
              <a:t>items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-10">
                <a:latin typeface="Arial"/>
                <a:cs typeface="Arial"/>
              </a:rPr>
              <a:t> required.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 spc="-10"/>
              <a:t>9/25/2024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425"/>
              </a:lnSpc>
            </a:pPr>
            <a:r>
              <a:rPr dirty="0"/>
              <a:t>Page</a:t>
            </a:r>
            <a:r>
              <a:rPr dirty="0" spc="-5"/>
              <a:t> </a:t>
            </a:r>
            <a:r>
              <a:rPr dirty="0" spc="-25"/>
              <a:t>8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902004" y="892809"/>
            <a:ext cx="5970905" cy="76085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TERMS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OF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APPOINTMENT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5"/>
              </a:spcBef>
            </a:pPr>
            <a:endParaRPr sz="1200">
              <a:latin typeface="Arial"/>
              <a:cs typeface="Arial"/>
            </a:endParaRPr>
          </a:p>
          <a:p>
            <a:pPr algn="just" marL="12700" marR="5715" indent="456565">
              <a:lnSpc>
                <a:spcPts val="1380"/>
              </a:lnSpc>
            </a:pPr>
            <a:r>
              <a:rPr dirty="0" sz="1200">
                <a:latin typeface="Arial"/>
                <a:cs typeface="Arial"/>
              </a:rPr>
              <a:t>Appointments to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non-faculty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usually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recommended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term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one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(1)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year.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Most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often,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conform</a:t>
            </a:r>
            <a:r>
              <a:rPr dirty="0" sz="1200" spc="6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to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year,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i.e.,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July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1st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June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30th,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but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begin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during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have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termination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date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other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than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June</a:t>
            </a:r>
            <a:r>
              <a:rPr dirty="0" sz="1200" spc="2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30th.</a:t>
            </a:r>
            <a:r>
              <a:rPr dirty="0" sz="1200" spc="2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renewable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terminal,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depending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such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factors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source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funding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position,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duties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position,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programmatic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needs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department,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individual's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continued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fulfillment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qualifications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appointment.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academic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staff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member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informed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whether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appointment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renewable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terminal,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conditions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renewal.</a:t>
            </a:r>
            <a:endParaRPr sz="1200">
              <a:latin typeface="Arial"/>
              <a:cs typeface="Arial"/>
            </a:endParaRPr>
          </a:p>
          <a:p>
            <a:pPr algn="just" marL="12700" marR="10160" indent="456565">
              <a:lnSpc>
                <a:spcPts val="1380"/>
              </a:lnSpc>
              <a:spcBef>
                <a:spcPts val="1205"/>
              </a:spcBef>
            </a:pP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example,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Associates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often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supported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primarily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4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extramural </a:t>
            </a:r>
            <a:r>
              <a:rPr dirty="0" sz="1200">
                <a:latin typeface="Arial"/>
                <a:cs typeface="Arial"/>
              </a:rPr>
              <a:t>funding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awarded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specified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period.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later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than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expiration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funding.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1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further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support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available,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18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be </a:t>
            </a:r>
            <a:r>
              <a:rPr dirty="0" sz="1200">
                <a:latin typeface="Arial"/>
                <a:cs typeface="Arial"/>
              </a:rPr>
              <a:t>renewed;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if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not,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end.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Individuals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positions,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e.g.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Fellows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Associates,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expected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complete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their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within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specific </a:t>
            </a:r>
            <a:r>
              <a:rPr dirty="0" sz="1200">
                <a:latin typeface="Arial"/>
                <a:cs typeface="Arial"/>
              </a:rPr>
              <a:t>period.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terms</a:t>
            </a:r>
            <a:r>
              <a:rPr dirty="0" sz="1200" spc="3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such</a:t>
            </a:r>
            <a:r>
              <a:rPr dirty="0" sz="1200" spc="3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should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</a:t>
            </a:r>
            <a:r>
              <a:rPr dirty="0" sz="1200" spc="3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</a:t>
            </a:r>
            <a:r>
              <a:rPr dirty="0" sz="1200" spc="3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later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than</a:t>
            </a:r>
            <a:r>
              <a:rPr dirty="0" sz="1200" spc="3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3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anticipated </a:t>
            </a:r>
            <a:r>
              <a:rPr dirty="0" sz="1200">
                <a:latin typeface="Arial"/>
                <a:cs typeface="Arial"/>
              </a:rPr>
              <a:t>completion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training.</a:t>
            </a:r>
            <a:endParaRPr sz="1200">
              <a:latin typeface="Arial"/>
              <a:cs typeface="Arial"/>
            </a:endParaRPr>
          </a:p>
          <a:p>
            <a:pPr algn="just" marL="12700" marR="10795" indent="456565">
              <a:lnSpc>
                <a:spcPts val="1380"/>
              </a:lnSpc>
              <a:spcBef>
                <a:spcPts val="1200"/>
              </a:spcBef>
            </a:pP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maximum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terms</a:t>
            </a:r>
            <a:r>
              <a:rPr dirty="0" sz="1200" spc="11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certain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set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forth</a:t>
            </a:r>
            <a:r>
              <a:rPr dirty="0" sz="1200" spc="1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Bylaws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University.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8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recommended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period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up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three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(3)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years,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any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part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thereof.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of </a:t>
            </a:r>
            <a:r>
              <a:rPr dirty="0" sz="1200">
                <a:latin typeface="Arial"/>
                <a:cs typeface="Arial"/>
              </a:rPr>
              <a:t>Senior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recommended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period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up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five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(5)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years.</a:t>
            </a:r>
            <a:endParaRPr sz="1200">
              <a:latin typeface="Arial"/>
              <a:cs typeface="Arial"/>
            </a:endParaRPr>
          </a:p>
          <a:p>
            <a:pPr algn="just" marL="12700" marR="9525" indent="456565">
              <a:lnSpc>
                <a:spcPts val="1380"/>
              </a:lnSpc>
              <a:spcBef>
                <a:spcPts val="1200"/>
              </a:spcBef>
            </a:pPr>
            <a:r>
              <a:rPr dirty="0" sz="1200">
                <a:latin typeface="Arial"/>
                <a:cs typeface="Arial"/>
              </a:rPr>
              <a:t>Appointments to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positions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Associate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Teaching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recommended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terms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not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3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exceed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one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year.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</a:t>
            </a:r>
            <a:r>
              <a:rPr dirty="0" sz="1200" spc="3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3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majority</a:t>
            </a:r>
            <a:r>
              <a:rPr dirty="0" sz="1200" spc="3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3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cases,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trainees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are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appointed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terminal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appointments.</a:t>
            </a:r>
            <a:r>
              <a:rPr dirty="0" sz="1200" spc="10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Associates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appointed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President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positions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terms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up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one</a:t>
            </a:r>
            <a:r>
              <a:rPr dirty="0" sz="1200" spc="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</a:t>
            </a:r>
            <a:r>
              <a:rPr dirty="0" sz="1200" spc="30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with </a:t>
            </a:r>
            <a:r>
              <a:rPr dirty="0" sz="1200" spc="-10">
                <a:latin typeface="Arial"/>
                <a:cs typeface="Arial"/>
              </a:rPr>
              <a:t>limited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renewals,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normally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more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than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five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(5)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years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all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in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same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field</a:t>
            </a:r>
            <a:r>
              <a:rPr dirty="0" sz="1200" spc="-7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at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the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Medical </a:t>
            </a:r>
            <a:r>
              <a:rPr dirty="0" sz="1200">
                <a:latin typeface="Arial"/>
                <a:cs typeface="Arial"/>
              </a:rPr>
              <a:t>College,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option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extend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sixth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</a:t>
            </a:r>
            <a:r>
              <a:rPr dirty="0" sz="1200" spc="13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complete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research.</a:t>
            </a:r>
            <a:r>
              <a:rPr dirty="0" sz="1200" spc="1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Based</a:t>
            </a:r>
            <a:r>
              <a:rPr dirty="0" sz="1200" spc="130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upon </a:t>
            </a:r>
            <a:r>
              <a:rPr dirty="0" sz="1200">
                <a:latin typeface="Arial"/>
                <a:cs typeface="Arial"/>
              </a:rPr>
              <a:t>adequate</a:t>
            </a:r>
            <a:r>
              <a:rPr dirty="0" sz="1200" spc="2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justification,</a:t>
            </a:r>
            <a:r>
              <a:rPr dirty="0" sz="1200" spc="2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extension</a:t>
            </a:r>
            <a:r>
              <a:rPr dirty="0" sz="1200" spc="2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for</a:t>
            </a:r>
            <a:r>
              <a:rPr dirty="0" sz="1200" spc="2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sixth</a:t>
            </a:r>
            <a:r>
              <a:rPr dirty="0" sz="1200" spc="27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year</a:t>
            </a:r>
            <a:r>
              <a:rPr dirty="0" sz="1200" spc="2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granted</a:t>
            </a:r>
            <a:r>
              <a:rPr dirty="0" sz="1200" spc="2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7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Dean’s </a:t>
            </a:r>
            <a:r>
              <a:rPr dirty="0" sz="1200">
                <a:latin typeface="Arial"/>
                <a:cs typeface="Arial"/>
              </a:rPr>
              <a:t>discretion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upon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written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request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by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and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Chair.</a:t>
            </a:r>
            <a:endParaRPr sz="1200">
              <a:latin typeface="Arial"/>
              <a:cs typeface="Arial"/>
            </a:endParaRPr>
          </a:p>
          <a:p>
            <a:pPr algn="just" marL="12700" marR="5080" indent="456565">
              <a:lnSpc>
                <a:spcPct val="95900"/>
              </a:lnSpc>
              <a:spcBef>
                <a:spcPts val="1165"/>
              </a:spcBef>
            </a:pP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8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appointments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be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subject</a:t>
            </a:r>
            <a:r>
              <a:rPr dirty="0" sz="1200" spc="9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9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three-month</a:t>
            </a:r>
            <a:r>
              <a:rPr dirty="0" sz="1200" spc="10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probationary </a:t>
            </a:r>
            <a:r>
              <a:rPr dirty="0" sz="1200">
                <a:latin typeface="Arial"/>
                <a:cs typeface="Arial"/>
              </a:rPr>
              <a:t>period at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initiation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each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new postdoctoral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training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position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at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College. </a:t>
            </a:r>
            <a:r>
              <a:rPr dirty="0" sz="1200">
                <a:latin typeface="Arial"/>
                <a:cs typeface="Arial"/>
              </a:rPr>
              <a:t>During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probationary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period,</a:t>
            </a:r>
            <a:r>
              <a:rPr dirty="0" sz="1200" spc="2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204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</a:t>
            </a:r>
            <a:r>
              <a:rPr dirty="0" sz="1200" spc="2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2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210">
                <a:latin typeface="Arial"/>
                <a:cs typeface="Arial"/>
              </a:rPr>
              <a:t> </a:t>
            </a:r>
            <a:r>
              <a:rPr dirty="0" sz="1200" spc="-20">
                <a:latin typeface="Arial"/>
                <a:cs typeface="Arial"/>
              </a:rPr>
              <a:t>Dean </a:t>
            </a:r>
            <a:r>
              <a:rPr dirty="0" sz="1200">
                <a:latin typeface="Arial"/>
                <a:cs typeface="Arial"/>
              </a:rPr>
              <a:t>termination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trainee’s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prior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10">
                <a:latin typeface="Arial"/>
                <a:cs typeface="Arial"/>
              </a:rPr>
              <a:t> appointment </a:t>
            </a:r>
            <a:r>
              <a:rPr dirty="0" sz="1200">
                <a:latin typeface="Arial"/>
                <a:cs typeface="Arial"/>
              </a:rPr>
              <a:t>term.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However, in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such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cases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is entitled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to three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months’</a:t>
            </a:r>
            <a:r>
              <a:rPr dirty="0" sz="1200" spc="-5">
                <a:latin typeface="Arial"/>
                <a:cs typeface="Arial"/>
              </a:rPr>
              <a:t> </a:t>
            </a:r>
            <a:r>
              <a:rPr dirty="0" sz="1200" spc="-10">
                <a:latin typeface="Arial"/>
                <a:cs typeface="Arial"/>
              </a:rPr>
              <a:t>notice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termination.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Once</a:t>
            </a:r>
            <a:r>
              <a:rPr dirty="0" sz="1200" spc="1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postdoctoral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trainee’s</a:t>
            </a:r>
            <a:r>
              <a:rPr dirty="0" sz="1200" spc="1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has</a:t>
            </a:r>
            <a:r>
              <a:rPr dirty="0" sz="1200" spc="1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passed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</a:t>
            </a:r>
            <a:r>
              <a:rPr dirty="0" sz="1200" spc="1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of</a:t>
            </a:r>
            <a:r>
              <a:rPr dirty="0" sz="1200" spc="16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probationary</a:t>
            </a:r>
            <a:r>
              <a:rPr dirty="0" sz="1200" spc="-6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period,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4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will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normally</a:t>
            </a:r>
            <a:r>
              <a:rPr dirty="0" sz="1200" spc="-5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approved</a:t>
            </a:r>
            <a:r>
              <a:rPr dirty="0" sz="1200" spc="-5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</a:t>
            </a:r>
            <a:r>
              <a:rPr dirty="0" sz="1200" spc="-60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end </a:t>
            </a:r>
            <a:r>
              <a:rPr dirty="0" sz="1200">
                <a:latin typeface="Arial"/>
                <a:cs typeface="Arial"/>
              </a:rPr>
              <a:t>date.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The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Department</a:t>
            </a:r>
            <a:r>
              <a:rPr dirty="0" sz="1200" spc="-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Chair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may</a:t>
            </a:r>
            <a:r>
              <a:rPr dirty="0" sz="1200" spc="1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recommend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termination of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an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appointment prior to</a:t>
            </a:r>
            <a:r>
              <a:rPr dirty="0" sz="1200" spc="5">
                <a:latin typeface="Arial"/>
                <a:cs typeface="Arial"/>
              </a:rPr>
              <a:t> </a:t>
            </a:r>
            <a:r>
              <a:rPr dirty="0" sz="1200" spc="-25">
                <a:latin typeface="Arial"/>
                <a:cs typeface="Arial"/>
              </a:rPr>
              <a:t>the </a:t>
            </a:r>
            <a:r>
              <a:rPr dirty="0" sz="1200">
                <a:latin typeface="Arial"/>
                <a:cs typeface="Arial"/>
              </a:rPr>
              <a:t>approved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end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date,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consistent</a:t>
            </a:r>
            <a:r>
              <a:rPr dirty="0" sz="1200" spc="-2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with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Medical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College</a:t>
            </a:r>
            <a:r>
              <a:rPr dirty="0" sz="1200" spc="-3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policies</a:t>
            </a:r>
            <a:r>
              <a:rPr dirty="0" sz="1200" spc="-20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on</a:t>
            </a:r>
            <a:r>
              <a:rPr dirty="0" sz="1200" spc="-15">
                <a:latin typeface="Arial"/>
                <a:cs typeface="Arial"/>
              </a:rPr>
              <a:t> </a:t>
            </a:r>
            <a:r>
              <a:rPr dirty="0" sz="1200">
                <a:latin typeface="Arial"/>
                <a:cs typeface="Arial"/>
              </a:rPr>
              <a:t>dismissal</a:t>
            </a:r>
            <a:r>
              <a:rPr dirty="0" sz="1200" spc="15">
                <a:latin typeface="Arial"/>
                <a:cs typeface="Arial"/>
              </a:rPr>
              <a:t> </a:t>
            </a:r>
            <a:r>
              <a:rPr dirty="0" sz="1200" spc="-50">
                <a:latin typeface="Arial"/>
                <a:cs typeface="Arial"/>
              </a:rPr>
              <a:t>.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Mark A. Albano</dc:creator>
  <dc:title>SECTION II</dc:title>
  <dcterms:created xsi:type="dcterms:W3CDTF">2025-11-20T18:52:43Z</dcterms:created>
  <dcterms:modified xsi:type="dcterms:W3CDTF">2025-11-20T18:52:43Z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2024-10-15T00:00:00Z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2025-11-20T00:00:00Z</vt:filetime>
  </property>
  <property fmtid="{D5CDD505-2E9C-101B-9397-08002B2CF9AE}" pid="5" name="Producer">
    <vt:lpwstr>Microsoft® Word for Microsoft 365</vt:lpwstr>
  </property>
</Properties>
</file>